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6" r:id="rId2"/>
    <p:sldId id="286" r:id="rId3"/>
    <p:sldId id="308" r:id="rId4"/>
    <p:sldId id="309" r:id="rId5"/>
    <p:sldId id="325" r:id="rId6"/>
    <p:sldId id="317" r:id="rId7"/>
    <p:sldId id="311" r:id="rId8"/>
    <p:sldId id="310" r:id="rId9"/>
    <p:sldId id="312" r:id="rId10"/>
    <p:sldId id="320" r:id="rId11"/>
    <p:sldId id="313" r:id="rId12"/>
    <p:sldId id="321" r:id="rId13"/>
    <p:sldId id="314" r:id="rId14"/>
    <p:sldId id="322" r:id="rId15"/>
    <p:sldId id="315" r:id="rId16"/>
    <p:sldId id="316" r:id="rId17"/>
    <p:sldId id="324" r:id="rId18"/>
    <p:sldId id="319" r:id="rId19"/>
    <p:sldId id="323" r:id="rId20"/>
    <p:sldId id="326" r:id="rId21"/>
    <p:sldId id="329" r:id="rId22"/>
    <p:sldId id="327" r:id="rId23"/>
    <p:sldId id="339" r:id="rId24"/>
    <p:sldId id="330" r:id="rId25"/>
    <p:sldId id="331" r:id="rId26"/>
    <p:sldId id="332" r:id="rId27"/>
    <p:sldId id="333" r:id="rId28"/>
    <p:sldId id="334" r:id="rId29"/>
    <p:sldId id="335" r:id="rId30"/>
    <p:sldId id="291" r:id="rId31"/>
    <p:sldId id="25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84"/>
    <p:restoredTop sz="74676"/>
  </p:normalViewPr>
  <p:slideViewPr>
    <p:cSldViewPr snapToGrid="0" snapToObjects="1">
      <p:cViewPr varScale="1">
        <p:scale>
          <a:sx n="88" d="100"/>
          <a:sy n="88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BDFA6-A73B-1F4B-998D-CF462F769B30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1D0C6-9916-8B48-BC8A-234FA6087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6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CMOS-Sensors-Camera-Systems-PM208/dp/0819486531/ref=as_sl_pc_tf_til?tag=howstuffwo029-20&amp;linkCode=w00&amp;linkId=81510dcc8bad067db6dbe2a4f88cb2b4&amp;creativeASIN=0819486531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7xGQKpQAWw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ki.ee/dict/qs/index.cgi?Q=printimin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20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Epson </a:t>
            </a:r>
            <a:r>
              <a:rPr lang="en-US" dirty="0" err="1"/>
              <a:t>Ecotank</a:t>
            </a:r>
            <a:endParaRPr lang="en-US" dirty="0"/>
          </a:p>
          <a:p>
            <a:r>
              <a:rPr lang="en-US" dirty="0" err="1"/>
              <a:t>Printeri</a:t>
            </a:r>
            <a:r>
              <a:rPr lang="en-US" dirty="0"/>
              <a:t> tint / pea </a:t>
            </a:r>
            <a:r>
              <a:rPr lang="en-US" dirty="0" err="1"/>
              <a:t>koos</a:t>
            </a:r>
            <a:r>
              <a:rPr lang="en-US" dirty="0"/>
              <a:t> </a:t>
            </a:r>
            <a:r>
              <a:rPr lang="en-US" dirty="0" err="1"/>
              <a:t>eraldi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47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19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 LED printer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53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SLA </a:t>
            </a:r>
            <a:r>
              <a:rPr lang="en-US" dirty="0" err="1"/>
              <a:t>vedelikust</a:t>
            </a:r>
            <a:r>
              <a:rPr lang="en-US" dirty="0"/>
              <a:t> </a:t>
            </a:r>
            <a:r>
              <a:rPr lang="en-US" dirty="0" err="1"/>
              <a:t>laseriga</a:t>
            </a:r>
            <a:endParaRPr lang="en-US" dirty="0"/>
          </a:p>
          <a:p>
            <a:r>
              <a:rPr lang="en-US" dirty="0"/>
              <a:t>FDM ”</a:t>
            </a:r>
            <a:r>
              <a:rPr lang="en-US" dirty="0" err="1"/>
              <a:t>tavaline</a:t>
            </a:r>
            <a:r>
              <a:rPr lang="en-US"/>
              <a:t>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SpaceX!!!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07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45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CCD (charge-coupled device)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74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 – </a:t>
            </a:r>
            <a:r>
              <a:rPr lang="en-US" dirty="0" err="1"/>
              <a:t>alalisvool</a:t>
            </a:r>
            <a:r>
              <a:rPr lang="en-US" dirty="0"/>
              <a:t> 1VA = 1W, DC – </a:t>
            </a:r>
            <a:r>
              <a:rPr lang="en-US" dirty="0" err="1"/>
              <a:t>umbes</a:t>
            </a:r>
            <a:r>
              <a:rPr lang="en-US" dirty="0"/>
              <a:t> 0.6W</a:t>
            </a:r>
          </a:p>
          <a:p>
            <a:r>
              <a:rPr lang="en-US" dirty="0" err="1"/>
              <a:t>Kui</a:t>
            </a:r>
            <a:r>
              <a:rPr lang="en-US" dirty="0"/>
              <a:t> </a:t>
            </a:r>
            <a:r>
              <a:rPr lang="en-US" dirty="0" err="1"/>
              <a:t>arvuti</a:t>
            </a:r>
            <a:r>
              <a:rPr lang="en-US" dirty="0"/>
              <a:t> </a:t>
            </a:r>
            <a:r>
              <a:rPr lang="en-US" dirty="0" err="1"/>
              <a:t>tarbib</a:t>
            </a:r>
            <a:r>
              <a:rPr lang="en-US" dirty="0"/>
              <a:t> </a:t>
            </a:r>
            <a:r>
              <a:rPr lang="en-US" dirty="0" err="1"/>
              <a:t>umbes</a:t>
            </a:r>
            <a:r>
              <a:rPr lang="en-US" dirty="0"/>
              <a:t> 200W, </a:t>
            </a:r>
            <a:r>
              <a:rPr lang="en-US" dirty="0" err="1"/>
              <a:t>siis</a:t>
            </a:r>
            <a:r>
              <a:rPr lang="en-US" dirty="0"/>
              <a:t> 200x1.67 = 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87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51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Olemus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13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36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88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86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6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Esimese</a:t>
            </a:r>
            <a:r>
              <a:rPr lang="en-US" dirty="0"/>
              <a:t> </a:t>
            </a:r>
            <a:r>
              <a:rPr lang="en-US" dirty="0" err="1"/>
              <a:t>puhul</a:t>
            </a:r>
            <a:r>
              <a:rPr lang="en-US" dirty="0"/>
              <a:t> </a:t>
            </a:r>
            <a:r>
              <a:rPr lang="en-US" dirty="0" err="1"/>
              <a:t>eraldab</a:t>
            </a:r>
            <a:r>
              <a:rPr lang="en-US" dirty="0"/>
              <a:t> </a:t>
            </a:r>
            <a:r>
              <a:rPr lang="en-US" dirty="0" err="1"/>
              <a:t>keskprotsessor</a:t>
            </a:r>
            <a:r>
              <a:rPr lang="en-US" dirty="0"/>
              <a:t> </a:t>
            </a:r>
            <a:r>
              <a:rPr lang="en-US" dirty="0" err="1"/>
              <a:t>igale</a:t>
            </a:r>
            <a:r>
              <a:rPr lang="en-US" dirty="0"/>
              <a:t> </a:t>
            </a:r>
            <a:r>
              <a:rPr lang="en-US" dirty="0" err="1"/>
              <a:t>programmile</a:t>
            </a:r>
            <a:r>
              <a:rPr lang="en-US" dirty="0"/>
              <a:t> </a:t>
            </a:r>
            <a:r>
              <a:rPr lang="en-US" dirty="0" err="1"/>
              <a:t>kindlaid</a:t>
            </a:r>
            <a:r>
              <a:rPr lang="en-US" dirty="0"/>
              <a:t> </a:t>
            </a:r>
            <a:r>
              <a:rPr lang="en-US" dirty="0" err="1"/>
              <a:t>ajaintervalle</a:t>
            </a:r>
            <a:endParaRPr lang="en-US" dirty="0"/>
          </a:p>
          <a:p>
            <a:r>
              <a:rPr lang="en-US" dirty="0" err="1"/>
              <a:t>teise</a:t>
            </a:r>
            <a:r>
              <a:rPr lang="en-US" dirty="0"/>
              <a:t> </a:t>
            </a:r>
            <a:r>
              <a:rPr lang="en-US" dirty="0" err="1"/>
              <a:t>puhul</a:t>
            </a:r>
            <a:r>
              <a:rPr lang="en-US" dirty="0"/>
              <a:t> </a:t>
            </a:r>
            <a:r>
              <a:rPr lang="en-US" dirty="0" err="1"/>
              <a:t>juhib</a:t>
            </a:r>
            <a:r>
              <a:rPr lang="en-US" dirty="0"/>
              <a:t> </a:t>
            </a:r>
            <a:r>
              <a:rPr lang="en-US" dirty="0" err="1"/>
              <a:t>iga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keskprotsessorit</a:t>
            </a:r>
            <a:r>
              <a:rPr lang="en-US" dirty="0"/>
              <a:t> </a:t>
            </a:r>
            <a:r>
              <a:rPr lang="en-US" dirty="0" err="1"/>
              <a:t>nii</a:t>
            </a:r>
            <a:r>
              <a:rPr lang="en-US" dirty="0"/>
              <a:t> </a:t>
            </a:r>
            <a:r>
              <a:rPr lang="en-US" dirty="0" err="1"/>
              <a:t>kaua</a:t>
            </a:r>
            <a:r>
              <a:rPr lang="en-US" dirty="0"/>
              <a:t>, </a:t>
            </a:r>
            <a:r>
              <a:rPr lang="en-US" dirty="0" err="1"/>
              <a:t>kui</a:t>
            </a:r>
            <a:r>
              <a:rPr lang="en-US" dirty="0"/>
              <a:t> ta </a:t>
            </a:r>
            <a:r>
              <a:rPr lang="en-US" dirty="0" err="1"/>
              <a:t>seda</a:t>
            </a:r>
            <a:r>
              <a:rPr lang="en-US" dirty="0"/>
              <a:t> </a:t>
            </a:r>
            <a:r>
              <a:rPr lang="en-US" dirty="0" err="1"/>
              <a:t>vajab</a:t>
            </a:r>
            <a:r>
              <a:rPr lang="en-US" dirty="0"/>
              <a:t>.</a:t>
            </a:r>
          </a:p>
          <a:p>
            <a:r>
              <a:rPr lang="en-US" dirty="0" err="1"/>
              <a:t>Kui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keskprotsessorit</a:t>
            </a:r>
            <a:r>
              <a:rPr lang="en-US" dirty="0"/>
              <a:t> </a:t>
            </a:r>
            <a:r>
              <a:rPr lang="en-US" dirty="0" err="1"/>
              <a:t>parajasti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vaja</a:t>
            </a:r>
            <a:r>
              <a:rPr lang="en-US" dirty="0"/>
              <a:t>, </a:t>
            </a:r>
            <a:r>
              <a:rPr lang="en-US" dirty="0" err="1"/>
              <a:t>siis</a:t>
            </a:r>
            <a:r>
              <a:rPr lang="en-US" dirty="0"/>
              <a:t> </a:t>
            </a:r>
            <a:r>
              <a:rPr lang="en-US" dirty="0" err="1"/>
              <a:t>võib</a:t>
            </a:r>
            <a:r>
              <a:rPr lang="en-US" dirty="0"/>
              <a:t> ta </a:t>
            </a:r>
            <a:r>
              <a:rPr lang="en-US" dirty="0" err="1"/>
              <a:t>lubada</a:t>
            </a:r>
            <a:r>
              <a:rPr lang="en-US" dirty="0"/>
              <a:t> </a:t>
            </a:r>
            <a:r>
              <a:rPr lang="en-US" dirty="0" err="1"/>
              <a:t>mõnel</a:t>
            </a:r>
            <a:r>
              <a:rPr lang="en-US" dirty="0"/>
              <a:t> </a:t>
            </a:r>
            <a:r>
              <a:rPr lang="en-US" dirty="0" err="1"/>
              <a:t>teisel</a:t>
            </a:r>
            <a:r>
              <a:rPr lang="en-US" dirty="0"/>
              <a:t> </a:t>
            </a:r>
            <a:r>
              <a:rPr lang="en-US" dirty="0" err="1"/>
              <a:t>programmil</a:t>
            </a:r>
            <a:r>
              <a:rPr lang="en-US" dirty="0"/>
              <a:t> </a:t>
            </a:r>
            <a:r>
              <a:rPr lang="en-US" dirty="0" err="1"/>
              <a:t>seda</a:t>
            </a:r>
            <a:r>
              <a:rPr lang="en-US" dirty="0"/>
              <a:t> </a:t>
            </a:r>
            <a:r>
              <a:rPr lang="en-US" dirty="0" err="1"/>
              <a:t>ajutiselt</a:t>
            </a:r>
            <a:r>
              <a:rPr lang="en-US" dirty="0"/>
              <a:t> </a:t>
            </a:r>
            <a:r>
              <a:rPr lang="en-US" dirty="0" err="1"/>
              <a:t>kasutada</a:t>
            </a:r>
            <a:r>
              <a:rPr lang="en-US" dirty="0"/>
              <a:t>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52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00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54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09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CRT -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cathode-ray tube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DPI / PPI 70-90,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mobiiltelefonidel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300 – 500!</a:t>
            </a:r>
          </a:p>
          <a:p>
            <a:r>
              <a:rPr lang="en-US" dirty="0"/>
              <a:t>Full HD – 1920x1080,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2560 x 1440, 3840 x 2160, 7680 x 4320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Aspect ratio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Plasma –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pikslid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täidetud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gaasiga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pikslid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kaetud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ainega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hakkab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helendama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LCD –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vedelkristallid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blokeerivad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lasevad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valgust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läbi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helenda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vajalik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taustavalgustus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89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https://www.youtube.com/watch?v=k7xGQKpQAWw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27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60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printimine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info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automaatväljastus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arvutist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paberile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dirty="0">
                <a:hlinkClick r:id="rId3"/>
              </a:rPr>
              <a:t>http://eki.ee/dict/qs/index.cgi?Q=printimine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86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Sublimation is a chemical process where a solid turns into a gas without going through a liquid stage.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9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0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0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vallaste.e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kit.cyber.ee/term/3002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ternet.co.uk/blog/advantages-of-inkjet-printers-2175/" TargetMode="External"/><Relationship Id="rId13" Type="http://schemas.openxmlformats.org/officeDocument/2006/relationships/hyperlink" Target="http://www.tlu.ee/~nullyks/opsys_slaidid.pdf" TargetMode="External"/><Relationship Id="rId3" Type="http://schemas.openxmlformats.org/officeDocument/2006/relationships/hyperlink" Target="https://www.viewsonic.com/library/business/monitor-resolution-aspect-ratio" TargetMode="External"/><Relationship Id="rId7" Type="http://schemas.openxmlformats.org/officeDocument/2006/relationships/hyperlink" Target="https://desktopreality.com/led-monitors-the-myth-and-the-fact/" TargetMode="External"/><Relationship Id="rId12" Type="http://schemas.openxmlformats.org/officeDocument/2006/relationships/hyperlink" Target="https://www.webopedia.com/TERM/O/operating_system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b.iu.edu/d/adme" TargetMode="External"/><Relationship Id="rId11" Type="http://schemas.openxmlformats.org/officeDocument/2006/relationships/hyperlink" Target="https://study.risk.ee/arvuti/kkk/kuidas-lcd-pilti-naitab/" TargetMode="External"/><Relationship Id="rId5" Type="http://schemas.openxmlformats.org/officeDocument/2006/relationships/hyperlink" Target="https://www.printi.com/blog/sublimation-printing/" TargetMode="External"/><Relationship Id="rId10" Type="http://schemas.openxmlformats.org/officeDocument/2006/relationships/hyperlink" Target="https://whatis.techtarget.com/definition/volt-ampere-VA" TargetMode="External"/><Relationship Id="rId4" Type="http://schemas.openxmlformats.org/officeDocument/2006/relationships/hyperlink" Target="https://www.lifewire.com/lcd-vs-plasma-tv-1847462" TargetMode="External"/><Relationship Id="rId9" Type="http://schemas.openxmlformats.org/officeDocument/2006/relationships/hyperlink" Target="http://www.dginter.net/cst/2011CST/Chapter07/old/UnitBPrinters/old/dev/HowStuffWorks/How%20Laser%20Printers%20Work.htm" TargetMode="External"/><Relationship Id="rId14" Type="http://schemas.openxmlformats.org/officeDocument/2006/relationships/hyperlink" Target="http://www.teach-ict.com/2016/GCSE_Computing/AQA_8520/3_4_computer_systems/344_systems_architecture/memory/miniweb/pg7.ht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7xGQKpQAWw?feature=oembed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13B1-D25F-C046-847E-944A0EE94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334453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Riistvara</a:t>
            </a:r>
            <a:r>
              <a:rPr lang="en-US" dirty="0"/>
              <a:t> ja </a:t>
            </a:r>
            <a:r>
              <a:rPr lang="en-US" dirty="0" err="1"/>
              <a:t>operatsioonisüsteemide</a:t>
            </a:r>
            <a:r>
              <a:rPr lang="en-US" dirty="0"/>
              <a:t> </a:t>
            </a:r>
            <a:r>
              <a:rPr lang="en-US" dirty="0" err="1"/>
              <a:t>alused</a:t>
            </a:r>
            <a:br>
              <a:rPr lang="en-US" dirty="0"/>
            </a:br>
            <a:br>
              <a:rPr lang="en-US" dirty="0"/>
            </a:br>
            <a:r>
              <a:rPr lang="et-EE" dirty="0"/>
              <a:t>HKI5085.HK</a:t>
            </a:r>
            <a:br>
              <a:rPr lang="et-EE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5301A-0588-1F4D-900C-57CDA9116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729654"/>
            <a:ext cx="8791575" cy="1005983"/>
          </a:xfrm>
        </p:spPr>
        <p:txBody>
          <a:bodyPr>
            <a:normAutofit/>
          </a:bodyPr>
          <a:lstStyle/>
          <a:p>
            <a:r>
              <a:rPr lang="en-US" dirty="0" err="1"/>
              <a:t>Martti</a:t>
            </a:r>
            <a:r>
              <a:rPr lang="en-US" dirty="0"/>
              <a:t> </a:t>
            </a:r>
            <a:r>
              <a:rPr lang="en-US" dirty="0" err="1"/>
              <a:t>Raavel</a:t>
            </a:r>
            <a:endParaRPr lang="en-US" dirty="0"/>
          </a:p>
          <a:p>
            <a:r>
              <a:rPr lang="en-US" dirty="0" err="1"/>
              <a:t>MRT@TLU.ee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04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34ED3D-F1F1-4346-ACD5-1FE8941E5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192" y="237864"/>
            <a:ext cx="7957616" cy="58835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9EA8D0-3CA0-5346-810A-8FD37E031943}"/>
              </a:ext>
            </a:extLst>
          </p:cNvPr>
          <p:cNvSpPr/>
          <p:nvPr/>
        </p:nvSpPr>
        <p:spPr>
          <a:xfrm>
            <a:off x="2117192" y="6121421"/>
            <a:ext cx="79576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www.google.com</a:t>
            </a:r>
            <a:r>
              <a:rPr lang="en-US" sz="1400" dirty="0"/>
              <a:t>/</a:t>
            </a:r>
            <a:r>
              <a:rPr lang="en-US" sz="1400" dirty="0" err="1"/>
              <a:t>url?sa</a:t>
            </a:r>
            <a:r>
              <a:rPr lang="en-US" sz="1400" dirty="0"/>
              <a:t>=</a:t>
            </a:r>
            <a:r>
              <a:rPr lang="en-US" sz="1400" dirty="0" err="1"/>
              <a:t>i&amp;source</a:t>
            </a:r>
            <a:r>
              <a:rPr lang="en-US" sz="1400" dirty="0"/>
              <a:t>=</a:t>
            </a:r>
            <a:r>
              <a:rPr lang="en-US" sz="1400" dirty="0" err="1"/>
              <a:t>images&amp;cd</a:t>
            </a:r>
            <a:r>
              <a:rPr lang="en-US" sz="1400" dirty="0"/>
              <a:t>=&amp;</a:t>
            </a:r>
            <a:r>
              <a:rPr lang="en-US" sz="1400" dirty="0" err="1"/>
              <a:t>ved</a:t>
            </a:r>
            <a:r>
              <a:rPr lang="en-US" sz="1400" dirty="0"/>
              <a:t>=2ahUKEwjen7GK0JTlAhWro4sKHc-sC2cQjRx6BAgBEAQ&amp;url=http%3A%2F%2Fitblogs.in%2Fcomputers%2Fhardware%2Fprinters%2F&amp;psig=AOvVaw2SfiLeaBjCxmLdENZQe3Mg&amp;ust=1570897425466050</a:t>
            </a:r>
          </a:p>
        </p:txBody>
      </p:sp>
    </p:spTree>
    <p:extLst>
      <p:ext uri="{BB962C8B-B14F-4D97-AF65-F5344CB8AC3E}">
        <p14:creationId xmlns:p14="http://schemas.microsoft.com/office/powerpoint/2010/main" val="2764142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8B885-DE8F-3943-981E-976D3DDA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Tindiprinter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19219-9B3C-9F4A-AFF6-0D94271C7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556670" cy="2982080"/>
          </a:xfrm>
        </p:spPr>
        <p:txBody>
          <a:bodyPr/>
          <a:lstStyle/>
          <a:p>
            <a:r>
              <a:rPr lang="en-US" dirty="0" err="1"/>
              <a:t>Odav</a:t>
            </a:r>
            <a:r>
              <a:rPr lang="en-US" dirty="0"/>
              <a:t> </a:t>
            </a:r>
            <a:r>
              <a:rPr lang="en-US" dirty="0" err="1"/>
              <a:t>väljatrükk</a:t>
            </a:r>
            <a:r>
              <a:rPr lang="en-US" dirty="0"/>
              <a:t>?</a:t>
            </a:r>
          </a:p>
          <a:p>
            <a:r>
              <a:rPr lang="en-US" dirty="0" err="1"/>
              <a:t>Hea</a:t>
            </a:r>
            <a:r>
              <a:rPr lang="en-US" dirty="0"/>
              <a:t> </a:t>
            </a:r>
            <a:r>
              <a:rPr lang="en-US" dirty="0" err="1"/>
              <a:t>trükikvaliteet</a:t>
            </a:r>
            <a:endParaRPr lang="en-US" dirty="0"/>
          </a:p>
          <a:p>
            <a:r>
              <a:rPr lang="en-US" dirty="0" err="1"/>
              <a:t>Väike</a:t>
            </a:r>
            <a:endParaRPr lang="en-US" dirty="0"/>
          </a:p>
          <a:p>
            <a:r>
              <a:rPr lang="en-US" dirty="0" err="1"/>
              <a:t>Kiire</a:t>
            </a:r>
            <a:r>
              <a:rPr lang="en-US" dirty="0"/>
              <a:t> </a:t>
            </a:r>
            <a:r>
              <a:rPr lang="en-US" dirty="0" err="1"/>
              <a:t>esimese</a:t>
            </a:r>
            <a:r>
              <a:rPr lang="en-US" dirty="0"/>
              <a:t> </a:t>
            </a:r>
            <a:r>
              <a:rPr lang="en-US" dirty="0" err="1"/>
              <a:t>lehe</a:t>
            </a:r>
            <a:r>
              <a:rPr lang="en-US" dirty="0"/>
              <a:t> </a:t>
            </a:r>
            <a:r>
              <a:rPr lang="en-US" dirty="0" err="1"/>
              <a:t>väljatrükk</a:t>
            </a:r>
            <a:endParaRPr lang="en-US" dirty="0"/>
          </a:p>
          <a:p>
            <a:r>
              <a:rPr lang="en-US" dirty="0" err="1"/>
              <a:t>Kuivab</a:t>
            </a:r>
            <a:r>
              <a:rPr lang="en-US" dirty="0"/>
              <a:t> </a:t>
            </a:r>
            <a:r>
              <a:rPr lang="en-US" dirty="0" err="1"/>
              <a:t>ära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00230-4491-0D4B-B5FA-7F7C50FEF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741" y="1017587"/>
            <a:ext cx="4556670" cy="47816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966460-6866-1245-9B81-EF7F78ABB569}"/>
              </a:ext>
            </a:extLst>
          </p:cNvPr>
          <p:cNvSpPr/>
          <p:nvPr/>
        </p:nvSpPr>
        <p:spPr>
          <a:xfrm>
            <a:off x="6490741" y="5870150"/>
            <a:ext cx="44564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www.graphicproducts.com</a:t>
            </a:r>
            <a:r>
              <a:rPr lang="en-US" sz="1400" dirty="0"/>
              <a:t>/media/71445/</a:t>
            </a:r>
            <a:r>
              <a:rPr lang="en-US" sz="1400" dirty="0" err="1"/>
              <a:t>inkjet.jpg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28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A649F-B649-3E48-BCB2-A6C4AD1A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EPSON ECOTANK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92C8E-E7CD-494E-846C-600398F25D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7914" y="1775703"/>
            <a:ext cx="5396459" cy="44735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391F7C-50D9-2948-B6AE-54A40A76184B}"/>
              </a:ext>
            </a:extLst>
          </p:cNvPr>
          <p:cNvSpPr/>
          <p:nvPr/>
        </p:nvSpPr>
        <p:spPr>
          <a:xfrm>
            <a:off x="3046412" y="5879876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mediaserver.goepson.com</a:t>
            </a:r>
            <a:r>
              <a:rPr lang="en-US" sz="1400" dirty="0"/>
              <a:t>/</a:t>
            </a:r>
            <a:r>
              <a:rPr lang="en-US" sz="1400" dirty="0" err="1"/>
              <a:t>ImConvServlet</a:t>
            </a:r>
            <a:r>
              <a:rPr lang="en-US" sz="1400" dirty="0"/>
              <a:t>/</a:t>
            </a:r>
            <a:r>
              <a:rPr lang="en-US" sz="1400" dirty="0" err="1"/>
              <a:t>imconv</a:t>
            </a:r>
            <a:r>
              <a:rPr lang="en-US" sz="1400" dirty="0"/>
              <a:t>/7e6faf7f18a7d9382d29554821b86e35eab84771/</a:t>
            </a:r>
            <a:r>
              <a:rPr lang="en-US" sz="1400" dirty="0" err="1"/>
              <a:t>original?use</a:t>
            </a:r>
            <a:r>
              <a:rPr lang="en-US" sz="1400" dirty="0"/>
              <a:t>=</a:t>
            </a:r>
            <a:r>
              <a:rPr lang="en-US" sz="1400" dirty="0" err="1"/>
              <a:t>productpictures&amp;assetDescr</a:t>
            </a:r>
            <a:r>
              <a:rPr lang="en-US" sz="1400" dirty="0"/>
              <a:t>=</a:t>
            </a:r>
            <a:r>
              <a:rPr lang="en-US" sz="1400" dirty="0" err="1"/>
              <a:t>fg_printer</a:t>
            </a:r>
            <a:r>
              <a:rPr lang="en-US" sz="1400" dirty="0"/>
              <a:t>-with-inks</a:t>
            </a:r>
          </a:p>
        </p:txBody>
      </p:sp>
    </p:spTree>
    <p:extLst>
      <p:ext uri="{BB962C8B-B14F-4D97-AF65-F5344CB8AC3E}">
        <p14:creationId xmlns:p14="http://schemas.microsoft.com/office/powerpoint/2010/main" val="256609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9E98F-F1D5-FF4D-942C-501ADD91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Laserprinter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216E0-98B0-1A45-A643-34B91BBFF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331" y="1865651"/>
            <a:ext cx="7151141" cy="40761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0A56B4-5365-4948-B881-688789EFEDC6}"/>
              </a:ext>
            </a:extLst>
          </p:cNvPr>
          <p:cNvSpPr/>
          <p:nvPr/>
        </p:nvSpPr>
        <p:spPr>
          <a:xfrm>
            <a:off x="1273331" y="6085290"/>
            <a:ext cx="7151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www.dginter.net</a:t>
            </a:r>
            <a:r>
              <a:rPr lang="en-US" sz="1400" dirty="0"/>
              <a:t>/</a:t>
            </a:r>
            <a:r>
              <a:rPr lang="en-US" sz="1400" dirty="0" err="1"/>
              <a:t>cst</a:t>
            </a:r>
            <a:r>
              <a:rPr lang="en-US" sz="1400" dirty="0"/>
              <a:t>/2011CST/Chapter07/old/</a:t>
            </a:r>
            <a:r>
              <a:rPr lang="en-US" sz="1400" dirty="0" err="1"/>
              <a:t>UnitBPrinters</a:t>
            </a:r>
            <a:r>
              <a:rPr lang="en-US" sz="1400" dirty="0"/>
              <a:t>/old/dev/HowStuffWorks/How%20Laser%20Printers%20Work_files/laser-printer-</a:t>
            </a:r>
            <a:r>
              <a:rPr lang="en-US" sz="1400" dirty="0" err="1"/>
              <a:t>laser.gif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2606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BC50E-D801-1F47-B560-78AD08ED0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Laserprinter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2D822-CEB2-1345-A764-3CF60EED9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730391" cy="3541714"/>
          </a:xfrm>
        </p:spPr>
        <p:txBody>
          <a:bodyPr/>
          <a:lstStyle/>
          <a:p>
            <a:r>
              <a:rPr lang="en-US" dirty="0" err="1"/>
              <a:t>Odav</a:t>
            </a:r>
            <a:r>
              <a:rPr lang="en-US" dirty="0"/>
              <a:t>?</a:t>
            </a:r>
          </a:p>
          <a:p>
            <a:r>
              <a:rPr lang="en-US" dirty="0" err="1"/>
              <a:t>Kiire</a:t>
            </a:r>
            <a:endParaRPr lang="en-US" dirty="0"/>
          </a:p>
          <a:p>
            <a:r>
              <a:rPr lang="en-US" dirty="0" err="1"/>
              <a:t>Täpne</a:t>
            </a:r>
            <a:endParaRPr lang="en-US" dirty="0"/>
          </a:p>
          <a:p>
            <a:r>
              <a:rPr lang="en-US" dirty="0" err="1"/>
              <a:t>Voolutarve</a:t>
            </a:r>
            <a:endParaRPr lang="en-US" dirty="0"/>
          </a:p>
          <a:p>
            <a:r>
              <a:rPr lang="en-US" dirty="0" err="1"/>
              <a:t>Fotokvaliteet</a:t>
            </a:r>
            <a:r>
              <a:rPr lang="en-US" dirty="0"/>
              <a:t>?</a:t>
            </a:r>
          </a:p>
          <a:p>
            <a:r>
              <a:rPr lang="en-US" dirty="0" err="1"/>
              <a:t>Varjatud</a:t>
            </a:r>
            <a:r>
              <a:rPr lang="en-US" dirty="0"/>
              <a:t> </a:t>
            </a:r>
            <a:r>
              <a:rPr lang="en-US" dirty="0" err="1"/>
              <a:t>kulud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57F22-9A5C-5244-A801-1AE821749F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127178"/>
            <a:ext cx="4664023" cy="46640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6130C3-459D-E342-9E02-18BE506DCF68}"/>
              </a:ext>
            </a:extLst>
          </p:cNvPr>
          <p:cNvSpPr/>
          <p:nvPr/>
        </p:nvSpPr>
        <p:spPr>
          <a:xfrm>
            <a:off x="6094412" y="5976695"/>
            <a:ext cx="4664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www.staples.co.uk</a:t>
            </a:r>
            <a:r>
              <a:rPr lang="en-US" sz="1400" dirty="0"/>
              <a:t>/content/images/product/</a:t>
            </a:r>
            <a:r>
              <a:rPr lang="en-US" sz="1400" dirty="0" err="1"/>
              <a:t>GenesisExtraLarge</a:t>
            </a:r>
            <a:r>
              <a:rPr lang="en-US" sz="1400" dirty="0"/>
              <a:t>/71/49/asset.5387149.jpg</a:t>
            </a:r>
          </a:p>
        </p:txBody>
      </p:sp>
    </p:spTree>
    <p:extLst>
      <p:ext uri="{BB962C8B-B14F-4D97-AF65-F5344CB8AC3E}">
        <p14:creationId xmlns:p14="http://schemas.microsoft.com/office/powerpoint/2010/main" val="406848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B2D5-818B-4A47-A4FA-845602E5D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printer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67CCD-9425-DA4E-BE24-470EAC0CA7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682" y="291058"/>
            <a:ext cx="5832423" cy="58324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D17F7F-F01B-1F48-AF83-8CAC5B2C5C1A}"/>
              </a:ext>
            </a:extLst>
          </p:cNvPr>
          <p:cNvSpPr/>
          <p:nvPr/>
        </p:nvSpPr>
        <p:spPr>
          <a:xfrm>
            <a:off x="4599482" y="6239482"/>
            <a:ext cx="42746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static.bhphoto.com</a:t>
            </a:r>
            <a:r>
              <a:rPr lang="en-US" sz="1400" dirty="0"/>
              <a:t>/images/images2500x2500/1504625769_1359320.jpg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DD8639-A912-9F44-9038-FE52D7F6F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458070" cy="3541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Stereolithography (SLA)</a:t>
            </a:r>
          </a:p>
          <a:p>
            <a:r>
              <a:rPr lang="en-US" dirty="0"/>
              <a:t>Fused Deposition Modeling (FDM)</a:t>
            </a:r>
          </a:p>
          <a:p>
            <a:pPr fontAlgn="base"/>
            <a:r>
              <a:rPr lang="en-US" dirty="0"/>
              <a:t>Selective Laser Melting (SLM)</a:t>
            </a:r>
          </a:p>
          <a:p>
            <a:r>
              <a:rPr lang="en-US" dirty="0"/>
              <a:t>Laminated Object Manufacturing (LOM)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294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3FE7-DA20-4041-AC03-6B726C476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Skänner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DE863-E064-EF49-95CE-9D2652DB2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11021"/>
            <a:ext cx="4555954" cy="3732054"/>
          </a:xfrm>
        </p:spPr>
        <p:txBody>
          <a:bodyPr/>
          <a:lstStyle/>
          <a:p>
            <a:r>
              <a:rPr lang="en-US" dirty="0" err="1"/>
              <a:t>Optiline</a:t>
            </a:r>
            <a:r>
              <a:rPr lang="en-US" dirty="0"/>
              <a:t> </a:t>
            </a:r>
            <a:r>
              <a:rPr lang="en-US" dirty="0" err="1"/>
              <a:t>sisendseade</a:t>
            </a:r>
            <a:r>
              <a:rPr lang="en-US" dirty="0"/>
              <a:t>, mis </a:t>
            </a:r>
            <a:r>
              <a:rPr lang="en-US" dirty="0" err="1"/>
              <a:t>loeb</a:t>
            </a:r>
            <a:r>
              <a:rPr lang="en-US" dirty="0"/>
              <a:t> </a:t>
            </a:r>
            <a:r>
              <a:rPr lang="en-US" dirty="0" err="1"/>
              <a:t>paberilt</a:t>
            </a:r>
            <a:r>
              <a:rPr lang="en-US" dirty="0"/>
              <a:t> </a:t>
            </a:r>
            <a:r>
              <a:rPr lang="en-US" dirty="0" err="1"/>
              <a:t>teksti</a:t>
            </a:r>
            <a:r>
              <a:rPr lang="en-US" dirty="0"/>
              <a:t> ja </a:t>
            </a:r>
            <a:r>
              <a:rPr lang="en-US" dirty="0" err="1"/>
              <a:t>pilte</a:t>
            </a:r>
            <a:r>
              <a:rPr lang="en-US" dirty="0"/>
              <a:t> </a:t>
            </a:r>
            <a:r>
              <a:rPr lang="en-US" dirty="0" err="1"/>
              <a:t>ning</a:t>
            </a:r>
            <a:r>
              <a:rPr lang="en-US" dirty="0"/>
              <a:t> </a:t>
            </a:r>
            <a:r>
              <a:rPr lang="en-US" dirty="0" err="1"/>
              <a:t>teisendab</a:t>
            </a:r>
            <a:r>
              <a:rPr lang="en-US" dirty="0"/>
              <a:t> </a:t>
            </a:r>
            <a:r>
              <a:rPr lang="en-US" dirty="0" err="1"/>
              <a:t>kujutise</a:t>
            </a:r>
            <a:r>
              <a:rPr lang="en-US" dirty="0"/>
              <a:t> </a:t>
            </a:r>
            <a:r>
              <a:rPr lang="en-US" dirty="0" err="1"/>
              <a:t>ridahaaval</a:t>
            </a:r>
            <a:r>
              <a:rPr lang="en-US" dirty="0"/>
              <a:t> </a:t>
            </a:r>
            <a:r>
              <a:rPr lang="en-US" dirty="0" err="1"/>
              <a:t>digitaalsele</a:t>
            </a:r>
            <a:r>
              <a:rPr lang="en-US" dirty="0"/>
              <a:t> </a:t>
            </a:r>
            <a:r>
              <a:rPr lang="en-US" dirty="0" err="1"/>
              <a:t>kujule</a:t>
            </a:r>
            <a:r>
              <a:rPr lang="en-US" dirty="0"/>
              <a:t>, </a:t>
            </a:r>
            <a:r>
              <a:rPr lang="en-US" dirty="0" err="1"/>
              <a:t>nii</a:t>
            </a:r>
            <a:r>
              <a:rPr lang="en-US" dirty="0"/>
              <a:t> et </a:t>
            </a:r>
            <a:r>
              <a:rPr lang="en-US" dirty="0" err="1"/>
              <a:t>seda</a:t>
            </a:r>
            <a:r>
              <a:rPr lang="en-US" dirty="0"/>
              <a:t> </a:t>
            </a:r>
            <a:r>
              <a:rPr lang="en-US" dirty="0" err="1"/>
              <a:t>saab</a:t>
            </a:r>
            <a:r>
              <a:rPr lang="en-US" dirty="0"/>
              <a:t> </a:t>
            </a:r>
            <a:r>
              <a:rPr lang="en-US" dirty="0" err="1"/>
              <a:t>arvutiga</a:t>
            </a:r>
            <a:r>
              <a:rPr lang="en-US" dirty="0"/>
              <a:t> </a:t>
            </a:r>
            <a:r>
              <a:rPr lang="en-US" dirty="0" err="1"/>
              <a:t>töödelda</a:t>
            </a:r>
            <a:r>
              <a:rPr lang="en-US" dirty="0"/>
              <a:t>, </a:t>
            </a:r>
            <a:r>
              <a:rPr lang="en-US" dirty="0" err="1"/>
              <a:t>kuvada</a:t>
            </a:r>
            <a:r>
              <a:rPr lang="en-US" dirty="0"/>
              <a:t> ja </a:t>
            </a:r>
            <a:r>
              <a:rPr lang="en-US" dirty="0" err="1"/>
              <a:t>printida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CEAFFA-B74A-7349-B612-8F75D8FE363E}"/>
              </a:ext>
            </a:extLst>
          </p:cNvPr>
          <p:cNvSpPr/>
          <p:nvPr/>
        </p:nvSpPr>
        <p:spPr>
          <a:xfrm>
            <a:off x="1207550" y="5893293"/>
            <a:ext cx="1921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http://vallaste.ee/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136CE-BADC-1840-8746-84CCED3F20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1621" y="533818"/>
            <a:ext cx="5350044" cy="53500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55176B-CF13-1848-B387-67B9017C5620}"/>
              </a:ext>
            </a:extLst>
          </p:cNvPr>
          <p:cNvSpPr/>
          <p:nvPr/>
        </p:nvSpPr>
        <p:spPr>
          <a:xfrm>
            <a:off x="5951621" y="6001015"/>
            <a:ext cx="42351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static.bhphoto.com</a:t>
            </a:r>
            <a:r>
              <a:rPr lang="en-US" sz="1400" dirty="0"/>
              <a:t>/images/images2000x2000/1481196164_1114127.jpg</a:t>
            </a:r>
          </a:p>
        </p:txBody>
      </p:sp>
    </p:spTree>
    <p:extLst>
      <p:ext uri="{BB962C8B-B14F-4D97-AF65-F5344CB8AC3E}">
        <p14:creationId xmlns:p14="http://schemas.microsoft.com/office/powerpoint/2010/main" val="1231233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2D37B-1224-3E45-85B4-C9319310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Skänner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FE63-4E47-FC4A-B8EF-43D727616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976019" cy="3541714"/>
          </a:xfrm>
        </p:spPr>
        <p:txBody>
          <a:bodyPr/>
          <a:lstStyle/>
          <a:p>
            <a:r>
              <a:rPr lang="en-US" dirty="0" err="1"/>
              <a:t>Kiirus</a:t>
            </a:r>
            <a:r>
              <a:rPr lang="en-US" dirty="0"/>
              <a:t> (ppm)</a:t>
            </a:r>
          </a:p>
          <a:p>
            <a:r>
              <a:rPr lang="en-US" dirty="0" err="1"/>
              <a:t>Punktitihedus</a:t>
            </a:r>
            <a:r>
              <a:rPr lang="en-US" dirty="0"/>
              <a:t> (dpi)</a:t>
            </a:r>
          </a:p>
          <a:p>
            <a:r>
              <a:rPr lang="en-US" dirty="0" err="1"/>
              <a:t>Värvisügavus</a:t>
            </a:r>
            <a:r>
              <a:rPr lang="en-US" dirty="0"/>
              <a:t> (bit)</a:t>
            </a:r>
          </a:p>
          <a:p>
            <a:r>
              <a:rPr lang="en-US" dirty="0" err="1"/>
              <a:t>Liides</a:t>
            </a:r>
            <a:endParaRPr lang="en-US" dirty="0"/>
          </a:p>
          <a:p>
            <a:r>
              <a:rPr lang="en-US" dirty="0" err="1"/>
              <a:t>Suurus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77C18-3300-9948-AC09-E8F34C80D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696" y="534126"/>
            <a:ext cx="5480153" cy="53349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80DEFC-73DD-C142-AB04-44863381325C}"/>
              </a:ext>
            </a:extLst>
          </p:cNvPr>
          <p:cNvSpPr/>
          <p:nvPr/>
        </p:nvSpPr>
        <p:spPr>
          <a:xfrm>
            <a:off x="5417696" y="5946468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www.extremetech.com</a:t>
            </a:r>
            <a:r>
              <a:rPr lang="en-US" sz="1400" dirty="0"/>
              <a:t>/media/images/13636.gif?thumb=y</a:t>
            </a:r>
          </a:p>
        </p:txBody>
      </p:sp>
    </p:spTree>
    <p:extLst>
      <p:ext uri="{BB962C8B-B14F-4D97-AF65-F5344CB8AC3E}">
        <p14:creationId xmlns:p14="http://schemas.microsoft.com/office/powerpoint/2010/main" val="646657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5845B-6CB8-6E4E-BB8D-6E7C51A6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Multifunktsionaalne</a:t>
            </a:r>
            <a:r>
              <a:rPr lang="en-US" dirty="0"/>
              <a:t> printer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0FA86-D4A8-B149-BBC9-DEB7A5658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220912" cy="1478570"/>
          </a:xfrm>
        </p:spPr>
        <p:txBody>
          <a:bodyPr/>
          <a:lstStyle/>
          <a:p>
            <a:r>
              <a:rPr lang="en-US" dirty="0"/>
              <a:t>Printer + </a:t>
            </a:r>
            <a:r>
              <a:rPr lang="en-US" dirty="0" err="1"/>
              <a:t>skänner</a:t>
            </a:r>
            <a:endParaRPr lang="en-US" dirty="0"/>
          </a:p>
          <a:p>
            <a:r>
              <a:rPr lang="en-US" dirty="0" err="1"/>
              <a:t>Parem</a:t>
            </a:r>
            <a:r>
              <a:rPr lang="en-US" dirty="0"/>
              <a:t> </a:t>
            </a:r>
            <a:r>
              <a:rPr lang="en-US" dirty="0" err="1"/>
              <a:t>või</a:t>
            </a:r>
            <a:r>
              <a:rPr lang="en-US" dirty="0"/>
              <a:t> </a:t>
            </a:r>
            <a:r>
              <a:rPr lang="en-US" dirty="0" err="1"/>
              <a:t>halvem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B0305-2E91-7748-8302-E64910FFE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778" y="1654614"/>
            <a:ext cx="4894179" cy="48941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05D2CC-73FF-5448-9576-29EDC9C812AD}"/>
              </a:ext>
            </a:extLst>
          </p:cNvPr>
          <p:cNvSpPr/>
          <p:nvPr/>
        </p:nvSpPr>
        <p:spPr>
          <a:xfrm>
            <a:off x="1483099" y="5594686"/>
            <a:ext cx="39329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www.shoppa.ee</a:t>
            </a:r>
            <a:r>
              <a:rPr lang="en-US" sz="1400" dirty="0"/>
              <a:t>/</a:t>
            </a:r>
            <a:r>
              <a:rPr lang="en-US" sz="1400" dirty="0" err="1"/>
              <a:t>i</a:t>
            </a:r>
            <a:r>
              <a:rPr lang="en-US" sz="1400" dirty="0"/>
              <a:t>/</a:t>
            </a:r>
            <a:r>
              <a:rPr lang="en-US" sz="1400" dirty="0" err="1"/>
              <a:t>pyrg</a:t>
            </a:r>
            <a:r>
              <a:rPr lang="en-US" sz="1400" dirty="0"/>
              <a:t>/products/480x480/2/2/8/6/2286591_epson-multifunctional-printer-l6190-colour-inkjet-cartridge-free-printing-a4-wi-fi-black.jpg</a:t>
            </a:r>
          </a:p>
        </p:txBody>
      </p:sp>
    </p:spTree>
    <p:extLst>
      <p:ext uri="{BB962C8B-B14F-4D97-AF65-F5344CB8AC3E}">
        <p14:creationId xmlns:p14="http://schemas.microsoft.com/office/powerpoint/2010/main" val="2971848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614C1-F0E4-CD4C-AB90-B6AC0DED1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UPS (</a:t>
            </a:r>
            <a:r>
              <a:rPr lang="en-US" dirty="0" err="1"/>
              <a:t>Katkematu</a:t>
            </a:r>
            <a:r>
              <a:rPr lang="en-US" dirty="0"/>
              <a:t> </a:t>
            </a:r>
            <a:r>
              <a:rPr lang="en-US" dirty="0" err="1"/>
              <a:t>toitepinge</a:t>
            </a:r>
            <a:r>
              <a:rPr lang="en-US" dirty="0"/>
              <a:t> </a:t>
            </a:r>
            <a:r>
              <a:rPr lang="en-US" dirty="0" err="1"/>
              <a:t>allikas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803C0-0994-BA42-A680-EA7699F19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16234"/>
            <a:ext cx="3574967" cy="2544679"/>
          </a:xfrm>
        </p:spPr>
        <p:txBody>
          <a:bodyPr/>
          <a:lstStyle/>
          <a:p>
            <a:r>
              <a:rPr lang="en-US" dirty="0" err="1"/>
              <a:t>Ülepinge</a:t>
            </a:r>
            <a:endParaRPr lang="en-US" dirty="0"/>
          </a:p>
          <a:p>
            <a:r>
              <a:rPr lang="en-US" dirty="0" err="1"/>
              <a:t>Alapinge</a:t>
            </a:r>
            <a:endParaRPr lang="en-US" dirty="0"/>
          </a:p>
          <a:p>
            <a:r>
              <a:rPr lang="en-US" dirty="0" err="1"/>
              <a:t>Voolukatkestus</a:t>
            </a:r>
            <a:endParaRPr lang="en-US" dirty="0"/>
          </a:p>
          <a:p>
            <a:r>
              <a:rPr lang="en-US" dirty="0" err="1"/>
              <a:t>Sagedushälbed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5F167-AA85-E54C-B02A-E01C0ABDC6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0656" y="2216234"/>
            <a:ext cx="3574967" cy="35749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F00EF9-5821-4F4E-8293-651EF7C86205}"/>
              </a:ext>
            </a:extLst>
          </p:cNvPr>
          <p:cNvSpPr/>
          <p:nvPr/>
        </p:nvSpPr>
        <p:spPr>
          <a:xfrm>
            <a:off x="3900655" y="5941522"/>
            <a:ext cx="3574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static.bhphoto.com</a:t>
            </a:r>
            <a:r>
              <a:rPr lang="en-US" dirty="0"/>
              <a:t>/images/</a:t>
            </a:r>
            <a:r>
              <a:rPr lang="en-US" sz="1400" dirty="0"/>
              <a:t>images1500x1500/1520532472_533975</a:t>
            </a:r>
            <a:r>
              <a:rPr lang="en-US" dirty="0"/>
              <a:t>.jpg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BC6A33-E84B-114A-9539-6869206D127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6983" y="2216234"/>
            <a:ext cx="3273779" cy="35749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7BFD0C-C0D3-AE49-9EF0-F0F03BFB1B66}"/>
              </a:ext>
            </a:extLst>
          </p:cNvPr>
          <p:cNvSpPr/>
          <p:nvPr/>
        </p:nvSpPr>
        <p:spPr>
          <a:xfrm>
            <a:off x="7606984" y="5941522"/>
            <a:ext cx="32433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www.canford.co.uk</a:t>
            </a:r>
            <a:r>
              <a:rPr lang="en-US" sz="1400" dirty="0"/>
              <a:t>/Images/</a:t>
            </a:r>
            <a:r>
              <a:rPr lang="en-US" sz="1400" dirty="0" err="1"/>
              <a:t>ItemImages</a:t>
            </a:r>
            <a:r>
              <a:rPr lang="en-US" sz="1400" dirty="0"/>
              <a:t>/large/42-6823_02.jpg</a:t>
            </a:r>
          </a:p>
        </p:txBody>
      </p:sp>
    </p:spTree>
    <p:extLst>
      <p:ext uri="{BB962C8B-B14F-4D97-AF65-F5344CB8AC3E}">
        <p14:creationId xmlns:p14="http://schemas.microsoft.com/office/powerpoint/2010/main" val="323602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Tänane</a:t>
            </a:r>
            <a:r>
              <a:rPr lang="en-US" dirty="0"/>
              <a:t> </a:t>
            </a:r>
            <a:r>
              <a:rPr lang="en-US" dirty="0" err="1"/>
              <a:t>tund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Arvutite</a:t>
            </a:r>
            <a:r>
              <a:rPr lang="en-US" dirty="0"/>
              <a:t> </a:t>
            </a:r>
            <a:r>
              <a:rPr lang="en-US" dirty="0" err="1"/>
              <a:t>lammutamise</a:t>
            </a:r>
            <a:r>
              <a:rPr lang="en-US" dirty="0"/>
              <a:t> </a:t>
            </a:r>
            <a:r>
              <a:rPr lang="en-US" dirty="0" err="1"/>
              <a:t>meenutus</a:t>
            </a:r>
            <a:endParaRPr lang="en-US" dirty="0"/>
          </a:p>
          <a:p>
            <a:r>
              <a:rPr lang="en-US" dirty="0"/>
              <a:t>Test </a:t>
            </a:r>
            <a:r>
              <a:rPr lang="en-US" dirty="0" err="1"/>
              <a:t>eelmiste</a:t>
            </a:r>
            <a:r>
              <a:rPr lang="en-US" dirty="0"/>
              <a:t> </a:t>
            </a:r>
            <a:r>
              <a:rPr lang="en-US" dirty="0" err="1"/>
              <a:t>kordade</a:t>
            </a:r>
            <a:r>
              <a:rPr lang="en-US" dirty="0"/>
              <a:t> </a:t>
            </a:r>
            <a:r>
              <a:rPr lang="en-US" dirty="0" err="1"/>
              <a:t>materjali</a:t>
            </a:r>
            <a:r>
              <a:rPr lang="en-US" dirty="0"/>
              <a:t> </a:t>
            </a:r>
            <a:r>
              <a:rPr lang="en-US" dirty="0" err="1"/>
              <a:t>kohta</a:t>
            </a:r>
            <a:endParaRPr lang="en-US" dirty="0"/>
          </a:p>
          <a:p>
            <a:r>
              <a:rPr lang="en-US" dirty="0" err="1"/>
              <a:t>Lisaseadmed</a:t>
            </a:r>
            <a:endParaRPr lang="en-US" dirty="0"/>
          </a:p>
          <a:p>
            <a:r>
              <a:rPr lang="en-US" dirty="0" err="1"/>
              <a:t>Kodutööde</a:t>
            </a:r>
            <a:r>
              <a:rPr lang="en-US" dirty="0"/>
              <a:t> </a:t>
            </a:r>
            <a:r>
              <a:rPr lang="en-US" dirty="0" err="1"/>
              <a:t>esitlused</a:t>
            </a:r>
            <a:endParaRPr lang="en-US" dirty="0"/>
          </a:p>
          <a:p>
            <a:r>
              <a:rPr lang="en-US" dirty="0" err="1"/>
              <a:t>Operatsioonisüsteemid</a:t>
            </a:r>
            <a:r>
              <a:rPr lang="en-US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82285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937B-FE05-7143-969F-391C516E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Operatsioonisüsteemid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F890A-21C1-2544-94E6-DC011B00A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Tähtsaim</a:t>
            </a:r>
            <a:r>
              <a:rPr lang="en-US" dirty="0"/>
              <a:t> </a:t>
            </a:r>
            <a:r>
              <a:rPr lang="en-US" dirty="0" err="1"/>
              <a:t>süsteemitarkvara</a:t>
            </a:r>
            <a:r>
              <a:rPr lang="en-US" dirty="0"/>
              <a:t> </a:t>
            </a:r>
            <a:r>
              <a:rPr lang="en-US" dirty="0" err="1"/>
              <a:t>hulka</a:t>
            </a:r>
            <a:r>
              <a:rPr lang="en-US" dirty="0"/>
              <a:t> </a:t>
            </a:r>
            <a:r>
              <a:rPr lang="en-US" dirty="0" err="1"/>
              <a:t>kuuluv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, mis </a:t>
            </a:r>
            <a:r>
              <a:rPr lang="en-US" dirty="0" err="1"/>
              <a:t>laaditakse</a:t>
            </a:r>
            <a:r>
              <a:rPr lang="en-US" dirty="0"/>
              <a:t> </a:t>
            </a:r>
            <a:r>
              <a:rPr lang="en-US" dirty="0" err="1"/>
              <a:t>arvutisse</a:t>
            </a:r>
            <a:r>
              <a:rPr lang="en-US" dirty="0"/>
              <a:t> </a:t>
            </a:r>
            <a:r>
              <a:rPr lang="en-US" dirty="0" err="1"/>
              <a:t>buudiprogrammi</a:t>
            </a:r>
            <a:r>
              <a:rPr lang="en-US" dirty="0"/>
              <a:t> </a:t>
            </a:r>
            <a:r>
              <a:rPr lang="en-US" dirty="0" err="1"/>
              <a:t>poolt</a:t>
            </a:r>
            <a:r>
              <a:rPr lang="en-US" dirty="0"/>
              <a:t> </a:t>
            </a:r>
            <a:r>
              <a:rPr lang="en-US" dirty="0" err="1"/>
              <a:t>ning</a:t>
            </a:r>
            <a:r>
              <a:rPr lang="en-US" dirty="0"/>
              <a:t> mis </a:t>
            </a:r>
            <a:r>
              <a:rPr lang="en-US" dirty="0" err="1"/>
              <a:t>juhib</a:t>
            </a:r>
            <a:r>
              <a:rPr lang="en-US" dirty="0"/>
              <a:t> </a:t>
            </a:r>
            <a:r>
              <a:rPr lang="en-US" dirty="0" err="1"/>
              <a:t>arvutisüsteemi</a:t>
            </a:r>
            <a:r>
              <a:rPr lang="en-US" dirty="0"/>
              <a:t> </a:t>
            </a:r>
            <a:r>
              <a:rPr lang="en-US" dirty="0" err="1"/>
              <a:t>tööd</a:t>
            </a:r>
            <a:r>
              <a:rPr lang="en-US" dirty="0"/>
              <a:t> ja </a:t>
            </a:r>
            <a:r>
              <a:rPr lang="en-US" dirty="0" err="1"/>
              <a:t>teenindab</a:t>
            </a:r>
            <a:r>
              <a:rPr lang="en-US" dirty="0"/>
              <a:t> </a:t>
            </a:r>
            <a:r>
              <a:rPr lang="en-US" dirty="0" err="1"/>
              <a:t>rakendusprogramme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0C350-E46A-6641-B028-892DF23260E2}"/>
              </a:ext>
            </a:extLst>
          </p:cNvPr>
          <p:cNvSpPr txBox="1"/>
          <p:nvPr/>
        </p:nvSpPr>
        <p:spPr>
          <a:xfrm>
            <a:off x="1141412" y="5791201"/>
            <a:ext cx="167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www.vallaste.ee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85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83BA4-2E9C-DB41-9010-29079F903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süsteemitarkvara</a:t>
            </a:r>
            <a:r>
              <a:rPr lang="en-US" dirty="0"/>
              <a:t> </a:t>
            </a:r>
            <a:r>
              <a:rPr lang="en-US" dirty="0" err="1"/>
              <a:t>komplekt</a:t>
            </a:r>
            <a:r>
              <a:rPr lang="en-US" dirty="0"/>
              <a:t>, </a:t>
            </a:r>
            <a:r>
              <a:rPr lang="en-US" dirty="0" err="1"/>
              <a:t>mille</a:t>
            </a:r>
            <a:r>
              <a:rPr lang="en-US" dirty="0"/>
              <a:t> </a:t>
            </a:r>
            <a:r>
              <a:rPr lang="en-US" dirty="0" err="1"/>
              <a:t>laadib</a:t>
            </a:r>
            <a:r>
              <a:rPr lang="en-US" dirty="0"/>
              <a:t> </a:t>
            </a:r>
            <a:r>
              <a:rPr lang="en-US" dirty="0" err="1"/>
              <a:t>alglaadur</a:t>
            </a:r>
            <a:r>
              <a:rPr lang="en-US" dirty="0"/>
              <a:t> </a:t>
            </a:r>
            <a:r>
              <a:rPr lang="en-US" dirty="0" err="1"/>
              <a:t>arvuti</a:t>
            </a:r>
            <a:r>
              <a:rPr lang="en-US" dirty="0"/>
              <a:t> </a:t>
            </a:r>
            <a:r>
              <a:rPr lang="en-US" dirty="0" err="1"/>
              <a:t>käivitamisel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12264-B359-494F-B5AC-EF0116190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 numCol="2">
            <a:normAutofit fontScale="92500"/>
          </a:bodyPr>
          <a:lstStyle/>
          <a:p>
            <a:r>
              <a:rPr lang="en-US" dirty="0" err="1"/>
              <a:t>põhiosa</a:t>
            </a:r>
            <a:r>
              <a:rPr lang="en-US" dirty="0"/>
              <a:t> (</a:t>
            </a:r>
            <a:r>
              <a:rPr lang="en-US" dirty="0" err="1"/>
              <a:t>tuum</a:t>
            </a:r>
            <a:r>
              <a:rPr lang="en-US" dirty="0"/>
              <a:t>) </a:t>
            </a:r>
            <a:r>
              <a:rPr lang="en-US" dirty="0" err="1"/>
              <a:t>jääb</a:t>
            </a:r>
            <a:r>
              <a:rPr lang="en-US" dirty="0"/>
              <a:t> </a:t>
            </a:r>
            <a:r>
              <a:rPr lang="en-US" dirty="0" err="1"/>
              <a:t>resideerima</a:t>
            </a:r>
            <a:endParaRPr lang="en-US" dirty="0"/>
          </a:p>
          <a:p>
            <a:r>
              <a:rPr lang="en-US" dirty="0" err="1"/>
              <a:t>reguleerib</a:t>
            </a:r>
            <a:r>
              <a:rPr lang="en-US" dirty="0"/>
              <a:t> </a:t>
            </a:r>
            <a:r>
              <a:rPr lang="en-US" dirty="0" err="1"/>
              <a:t>programmide</a:t>
            </a:r>
            <a:r>
              <a:rPr lang="en-US" dirty="0"/>
              <a:t> </a:t>
            </a:r>
            <a:r>
              <a:rPr lang="en-US" dirty="0" err="1"/>
              <a:t>käitust</a:t>
            </a:r>
            <a:endParaRPr lang="en-US" dirty="0"/>
          </a:p>
          <a:p>
            <a:r>
              <a:rPr lang="en-US" dirty="0" err="1"/>
              <a:t>vahendab</a:t>
            </a:r>
            <a:r>
              <a:rPr lang="en-US" dirty="0"/>
              <a:t> </a:t>
            </a:r>
            <a:r>
              <a:rPr lang="en-US" dirty="0" err="1"/>
              <a:t>suhtlust</a:t>
            </a:r>
            <a:r>
              <a:rPr lang="en-US" dirty="0"/>
              <a:t> </a:t>
            </a:r>
            <a:r>
              <a:rPr lang="en-US" dirty="0" err="1"/>
              <a:t>riistvaraga</a:t>
            </a:r>
            <a:endParaRPr lang="en-US" dirty="0"/>
          </a:p>
          <a:p>
            <a:r>
              <a:rPr lang="en-US" dirty="0" err="1"/>
              <a:t>jaotab</a:t>
            </a:r>
            <a:r>
              <a:rPr lang="en-US" dirty="0"/>
              <a:t> </a:t>
            </a:r>
            <a:r>
              <a:rPr lang="en-US" dirty="0" err="1"/>
              <a:t>programmidele</a:t>
            </a:r>
            <a:r>
              <a:rPr lang="en-US" dirty="0"/>
              <a:t> </a:t>
            </a:r>
            <a:r>
              <a:rPr lang="en-US" dirty="0" err="1"/>
              <a:t>ressursse</a:t>
            </a:r>
            <a:r>
              <a:rPr lang="en-US" dirty="0"/>
              <a:t> (</a:t>
            </a:r>
            <a:r>
              <a:rPr lang="en-US" dirty="0" err="1"/>
              <a:t>protsessoriaega</a:t>
            </a:r>
            <a:r>
              <a:rPr lang="en-US" dirty="0"/>
              <a:t>, </a:t>
            </a:r>
            <a:r>
              <a:rPr lang="en-US" dirty="0" err="1"/>
              <a:t>põhimälu</a:t>
            </a:r>
            <a:r>
              <a:rPr lang="en-US" dirty="0"/>
              <a:t>, </a:t>
            </a:r>
            <a:r>
              <a:rPr lang="en-US" dirty="0" err="1"/>
              <a:t>välisseadmeid</a:t>
            </a:r>
            <a:r>
              <a:rPr lang="en-US" dirty="0"/>
              <a:t>)</a:t>
            </a:r>
          </a:p>
          <a:p>
            <a:r>
              <a:rPr lang="en-US" dirty="0" err="1"/>
              <a:t>haldab</a:t>
            </a:r>
            <a:r>
              <a:rPr lang="en-US" dirty="0"/>
              <a:t> </a:t>
            </a:r>
            <a:r>
              <a:rPr lang="en-US" dirty="0" err="1"/>
              <a:t>andmeid</a:t>
            </a:r>
            <a:endParaRPr lang="en-US" dirty="0"/>
          </a:p>
          <a:p>
            <a:r>
              <a:rPr lang="en-US" dirty="0" err="1"/>
              <a:t>korraldab</a:t>
            </a:r>
            <a:r>
              <a:rPr lang="en-US" dirty="0"/>
              <a:t> </a:t>
            </a:r>
            <a:r>
              <a:rPr lang="en-US" dirty="0" err="1"/>
              <a:t>andmevahetust</a:t>
            </a:r>
            <a:r>
              <a:rPr lang="en-US" dirty="0"/>
              <a:t> ja </a:t>
            </a:r>
            <a:r>
              <a:rPr lang="en-US" dirty="0" err="1"/>
              <a:t>võrgusuhtlust</a:t>
            </a:r>
            <a:endParaRPr lang="en-US" dirty="0"/>
          </a:p>
          <a:p>
            <a:r>
              <a:rPr lang="en-US" dirty="0" err="1"/>
              <a:t>rakendab</a:t>
            </a:r>
            <a:r>
              <a:rPr lang="en-US" dirty="0"/>
              <a:t> </a:t>
            </a:r>
            <a:r>
              <a:rPr lang="en-US" dirty="0" err="1"/>
              <a:t>mõningaid</a:t>
            </a:r>
            <a:r>
              <a:rPr lang="en-US" dirty="0"/>
              <a:t> </a:t>
            </a:r>
            <a:r>
              <a:rPr lang="en-US" dirty="0" err="1"/>
              <a:t>turvameetmeid</a:t>
            </a:r>
            <a:endParaRPr lang="en-US" dirty="0"/>
          </a:p>
          <a:p>
            <a:r>
              <a:rPr lang="en-US" dirty="0" err="1"/>
              <a:t>liidestab</a:t>
            </a:r>
            <a:r>
              <a:rPr lang="en-US" dirty="0"/>
              <a:t> </a:t>
            </a:r>
            <a:r>
              <a:rPr lang="en-US" dirty="0" err="1"/>
              <a:t>kasutajaga</a:t>
            </a:r>
            <a:endParaRPr lang="en-US" dirty="0"/>
          </a:p>
          <a:p>
            <a:r>
              <a:rPr lang="en-US" dirty="0" err="1"/>
              <a:t>väljastab</a:t>
            </a:r>
            <a:r>
              <a:rPr lang="en-US" dirty="0"/>
              <a:t> </a:t>
            </a:r>
            <a:r>
              <a:rPr lang="en-US" dirty="0" err="1"/>
              <a:t>teateid</a:t>
            </a:r>
            <a:endParaRPr lang="en-US" dirty="0"/>
          </a:p>
          <a:p>
            <a:r>
              <a:rPr lang="en-US" dirty="0" err="1"/>
              <a:t>täidab</a:t>
            </a:r>
            <a:r>
              <a:rPr lang="en-US" dirty="0"/>
              <a:t> </a:t>
            </a:r>
            <a:r>
              <a:rPr lang="en-US" dirty="0" err="1"/>
              <a:t>muid</a:t>
            </a:r>
            <a:r>
              <a:rPr lang="en-US" dirty="0"/>
              <a:t> </a:t>
            </a:r>
            <a:r>
              <a:rPr lang="en-US" dirty="0" err="1"/>
              <a:t>juhtimisfunktsioone</a:t>
            </a:r>
            <a:endParaRPr lang="en-US" dirty="0"/>
          </a:p>
          <a:p>
            <a:r>
              <a:rPr lang="en-US" dirty="0"/>
              <a:t>ta </a:t>
            </a:r>
            <a:r>
              <a:rPr lang="en-US" dirty="0" err="1"/>
              <a:t>tüüp</a:t>
            </a:r>
            <a:r>
              <a:rPr lang="en-US" dirty="0"/>
              <a:t> </a:t>
            </a:r>
            <a:r>
              <a:rPr lang="en-US" dirty="0" err="1"/>
              <a:t>määrab</a:t>
            </a:r>
            <a:r>
              <a:rPr lang="en-US" dirty="0"/>
              <a:t> </a:t>
            </a:r>
            <a:r>
              <a:rPr lang="en-US" dirty="0" err="1"/>
              <a:t>nõuded</a:t>
            </a:r>
            <a:r>
              <a:rPr lang="en-US" dirty="0"/>
              <a:t> </a:t>
            </a:r>
            <a:r>
              <a:rPr lang="en-US" dirty="0" err="1"/>
              <a:t>muule</a:t>
            </a:r>
            <a:r>
              <a:rPr lang="en-US" dirty="0"/>
              <a:t> </a:t>
            </a:r>
            <a:r>
              <a:rPr lang="en-US" dirty="0" err="1"/>
              <a:t>tarkvarale</a:t>
            </a:r>
            <a:r>
              <a:rPr lang="en-US" dirty="0"/>
              <a:t> ja </a:t>
            </a:r>
            <a:r>
              <a:rPr lang="en-US" dirty="0" err="1"/>
              <a:t>andmetele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1B919E-6E4D-5743-AA42-09595B7FF21B}"/>
              </a:ext>
            </a:extLst>
          </p:cNvPr>
          <p:cNvSpPr/>
          <p:nvPr/>
        </p:nvSpPr>
        <p:spPr>
          <a:xfrm>
            <a:off x="1141412" y="6239482"/>
            <a:ext cx="22174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https://akit.cyber.ee/term/3002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821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8BA7-D78C-5B49-B435-32497AA9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Operatsioonisüsteemid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7A870-87D9-B14C-AEF3-FAAD46E12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1846941"/>
            <a:ext cx="5393871" cy="4075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1994E-E502-9849-A295-BFC0848DFAB2}"/>
              </a:ext>
            </a:extLst>
          </p:cNvPr>
          <p:cNvSpPr txBox="1"/>
          <p:nvPr/>
        </p:nvSpPr>
        <p:spPr>
          <a:xfrm>
            <a:off x="1141413" y="6136549"/>
            <a:ext cx="4589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www.webopedia.com</a:t>
            </a:r>
            <a:r>
              <a:rPr lang="en-US" sz="1200" dirty="0"/>
              <a:t>/</a:t>
            </a:r>
            <a:r>
              <a:rPr lang="en-US" sz="1200" dirty="0" err="1"/>
              <a:t>imagesvr_ce</a:t>
            </a:r>
            <a:r>
              <a:rPr lang="en-US" sz="1200" dirty="0"/>
              <a:t>/1261/operating-</a:t>
            </a:r>
            <a:r>
              <a:rPr lang="en-US" sz="1200" dirty="0" err="1"/>
              <a:t>system.jpg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7A434C-E053-9B4F-A217-9798EB0F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211" y="1083610"/>
            <a:ext cx="3759200" cy="4838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38A2DE-08FC-234C-9340-5FBD622E8FA6}"/>
              </a:ext>
            </a:extLst>
          </p:cNvPr>
          <p:cNvSpPr/>
          <p:nvPr/>
        </p:nvSpPr>
        <p:spPr>
          <a:xfrm>
            <a:off x="7288211" y="6136549"/>
            <a:ext cx="375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cdn.ttgtmedia.com</a:t>
            </a:r>
            <a:r>
              <a:rPr lang="en-US" sz="1200" dirty="0"/>
              <a:t>/rms/</a:t>
            </a:r>
            <a:r>
              <a:rPr lang="en-US" sz="1200" dirty="0" err="1"/>
              <a:t>onlineimages</a:t>
            </a:r>
            <a:r>
              <a:rPr lang="en-US" sz="1200" dirty="0"/>
              <a:t>/</a:t>
            </a:r>
            <a:r>
              <a:rPr lang="en-US" sz="1200" dirty="0" err="1"/>
              <a:t>whatis-how_operating_systems_work.png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24523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3DAD-D9B3-CC4F-943B-E9102837D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Operatsioonisüsteemi</a:t>
            </a:r>
            <a:r>
              <a:rPr lang="en-US" dirty="0"/>
              <a:t> </a:t>
            </a:r>
            <a:r>
              <a:rPr lang="en-US" dirty="0" err="1"/>
              <a:t>ülesehitus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8CF9C-6C74-AD41-BF42-9DBDFA502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838801" cy="3541714"/>
          </a:xfrm>
        </p:spPr>
        <p:txBody>
          <a:bodyPr/>
          <a:lstStyle/>
          <a:p>
            <a:r>
              <a:rPr lang="en-US" dirty="0" err="1"/>
              <a:t>Süsteemi</a:t>
            </a:r>
            <a:r>
              <a:rPr lang="en-US" dirty="0"/>
              <a:t> </a:t>
            </a:r>
            <a:r>
              <a:rPr lang="en-US" dirty="0" err="1"/>
              <a:t>tuum</a:t>
            </a:r>
            <a:r>
              <a:rPr lang="en-US" dirty="0"/>
              <a:t> (kernel)</a:t>
            </a:r>
          </a:p>
          <a:p>
            <a:r>
              <a:rPr lang="en-US" dirty="0" err="1"/>
              <a:t>Draiverid</a:t>
            </a:r>
            <a:endParaRPr lang="en-US" dirty="0"/>
          </a:p>
          <a:p>
            <a:r>
              <a:rPr lang="en-US" dirty="0" err="1"/>
              <a:t>Teenused</a:t>
            </a:r>
            <a:endParaRPr lang="en-US" dirty="0"/>
          </a:p>
          <a:p>
            <a:r>
              <a:rPr lang="en-US" dirty="0" err="1"/>
              <a:t>Kasutajaliides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B6705-F501-3B41-B33B-C4F3D7878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72" y="2405368"/>
            <a:ext cx="4744582" cy="32462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4B06DB-3E41-AF45-8A4C-90662AEC0FDE}"/>
              </a:ext>
            </a:extLst>
          </p:cNvPr>
          <p:cNvSpPr/>
          <p:nvPr/>
        </p:nvSpPr>
        <p:spPr>
          <a:xfrm>
            <a:off x="5812972" y="5916316"/>
            <a:ext cx="4744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techdifferences.com</a:t>
            </a:r>
            <a:r>
              <a:rPr lang="en-US" sz="1200" dirty="0"/>
              <a:t>/wp-content/uploads/2016/09/Kernel-Vs-Operating-</a:t>
            </a:r>
            <a:r>
              <a:rPr lang="en-US" sz="1200" dirty="0" err="1"/>
              <a:t>system.jpg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682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3011-CE64-B947-803D-6A22F6510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Operatsioonisüsteemi</a:t>
            </a:r>
            <a:r>
              <a:rPr lang="en-US" dirty="0"/>
              <a:t> </a:t>
            </a:r>
            <a:r>
              <a:rPr lang="en-US" dirty="0" err="1"/>
              <a:t>Põhiülesanded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6B5F8-84CA-BC48-8BC2-311068A2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Protsessihaldus</a:t>
            </a:r>
            <a:r>
              <a:rPr lang="en-US" dirty="0"/>
              <a:t> – </a:t>
            </a:r>
            <a:r>
              <a:rPr lang="en-US" dirty="0" err="1"/>
              <a:t>protsessoriaja</a:t>
            </a:r>
            <a:r>
              <a:rPr lang="en-US" dirty="0"/>
              <a:t> </a:t>
            </a:r>
            <a:r>
              <a:rPr lang="en-US" dirty="0" err="1"/>
              <a:t>jagamine</a:t>
            </a:r>
            <a:r>
              <a:rPr lang="en-US" dirty="0"/>
              <a:t> </a:t>
            </a:r>
            <a:r>
              <a:rPr lang="en-US" dirty="0" err="1"/>
              <a:t>rakendustarkvara</a:t>
            </a:r>
            <a:r>
              <a:rPr lang="en-US" dirty="0"/>
              <a:t> </a:t>
            </a:r>
            <a:r>
              <a:rPr lang="en-US" dirty="0" err="1"/>
              <a:t>vahel</a:t>
            </a:r>
            <a:r>
              <a:rPr lang="en-US" dirty="0"/>
              <a:t>.</a:t>
            </a:r>
          </a:p>
          <a:p>
            <a:r>
              <a:rPr lang="en-US" dirty="0" err="1"/>
              <a:t>Mäluhaldus</a:t>
            </a:r>
            <a:r>
              <a:rPr lang="en-US" dirty="0"/>
              <a:t> – </a:t>
            </a:r>
            <a:r>
              <a:rPr lang="en-US" dirty="0" err="1"/>
              <a:t>operatiivmälu</a:t>
            </a:r>
            <a:r>
              <a:rPr lang="en-US" dirty="0"/>
              <a:t> </a:t>
            </a:r>
            <a:r>
              <a:rPr lang="en-US" dirty="0" err="1"/>
              <a:t>jagamine</a:t>
            </a:r>
            <a:r>
              <a:rPr lang="en-US" dirty="0"/>
              <a:t> </a:t>
            </a:r>
            <a:r>
              <a:rPr lang="en-US" dirty="0" err="1"/>
              <a:t>protsesside</a:t>
            </a:r>
            <a:r>
              <a:rPr lang="en-US" dirty="0"/>
              <a:t> </a:t>
            </a:r>
            <a:r>
              <a:rPr lang="en-US" dirty="0" err="1"/>
              <a:t>vahel</a:t>
            </a:r>
            <a:r>
              <a:rPr lang="en-US" dirty="0"/>
              <a:t>.</a:t>
            </a:r>
          </a:p>
          <a:p>
            <a:r>
              <a:rPr lang="en-US" dirty="0" err="1"/>
              <a:t>Failihaldus</a:t>
            </a:r>
            <a:r>
              <a:rPr lang="en-US" dirty="0"/>
              <a:t> – </a:t>
            </a:r>
            <a:r>
              <a:rPr lang="en-US" dirty="0" err="1"/>
              <a:t>andmete</a:t>
            </a:r>
            <a:r>
              <a:rPr lang="en-US" dirty="0"/>
              <a:t> </a:t>
            </a:r>
            <a:r>
              <a:rPr lang="en-US" dirty="0" err="1"/>
              <a:t>salvestusloogika</a:t>
            </a:r>
            <a:r>
              <a:rPr lang="en-US" dirty="0"/>
              <a:t> </a:t>
            </a:r>
            <a:r>
              <a:rPr lang="en-US" dirty="0" err="1"/>
              <a:t>andmekandjatele</a:t>
            </a:r>
            <a:r>
              <a:rPr lang="en-US" dirty="0"/>
              <a:t>.</a:t>
            </a:r>
          </a:p>
          <a:p>
            <a:r>
              <a:rPr lang="en-US" dirty="0" err="1"/>
              <a:t>Protsesside</a:t>
            </a:r>
            <a:r>
              <a:rPr lang="en-US" dirty="0"/>
              <a:t> ja </a:t>
            </a:r>
            <a:r>
              <a:rPr lang="en-US" dirty="0" err="1"/>
              <a:t>seadmete</a:t>
            </a:r>
            <a:r>
              <a:rPr lang="en-US" dirty="0"/>
              <a:t> </a:t>
            </a:r>
            <a:r>
              <a:rPr lang="en-US" dirty="0" err="1"/>
              <a:t>vaheline</a:t>
            </a:r>
            <a:r>
              <a:rPr lang="en-US" dirty="0"/>
              <a:t> </a:t>
            </a:r>
            <a:r>
              <a:rPr lang="en-US" dirty="0" err="1"/>
              <a:t>kommunikatsioon</a:t>
            </a:r>
            <a:r>
              <a:rPr lang="en-US" dirty="0"/>
              <a:t> </a:t>
            </a:r>
            <a:r>
              <a:rPr lang="en-US" dirty="0" err="1"/>
              <a:t>ning</a:t>
            </a:r>
            <a:r>
              <a:rPr lang="en-US" dirty="0"/>
              <a:t> I/O (input/output)  - </a:t>
            </a:r>
            <a:r>
              <a:rPr lang="en-US" dirty="0" err="1"/>
              <a:t>andmete</a:t>
            </a:r>
            <a:r>
              <a:rPr lang="en-US" dirty="0"/>
              <a:t> (</a:t>
            </a:r>
            <a:r>
              <a:rPr lang="en-US" dirty="0" err="1"/>
              <a:t>signaalide</a:t>
            </a:r>
            <a:r>
              <a:rPr lang="en-US" dirty="0"/>
              <a:t>) </a:t>
            </a:r>
            <a:r>
              <a:rPr lang="en-US" dirty="0" err="1"/>
              <a:t>vahendamine</a:t>
            </a:r>
            <a:r>
              <a:rPr lang="en-US" dirty="0"/>
              <a:t> </a:t>
            </a:r>
            <a:r>
              <a:rPr lang="en-US" dirty="0" err="1"/>
              <a:t>riistvaraseadmete</a:t>
            </a:r>
            <a:r>
              <a:rPr lang="en-US" dirty="0"/>
              <a:t> (</a:t>
            </a:r>
            <a:r>
              <a:rPr lang="en-US" dirty="0" err="1"/>
              <a:t>ning</a:t>
            </a:r>
            <a:r>
              <a:rPr lang="en-US" dirty="0"/>
              <a:t> </a:t>
            </a:r>
            <a:r>
              <a:rPr lang="en-US" dirty="0" err="1"/>
              <a:t>kasutaja</a:t>
            </a:r>
            <a:r>
              <a:rPr lang="en-US" dirty="0"/>
              <a:t>) </a:t>
            </a:r>
            <a:r>
              <a:rPr lang="en-US" dirty="0" err="1"/>
              <a:t>vahel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9957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6A04B-E29B-8B43-9040-58B767DC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Protsessihaldus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4E231-AD08-8C4B-A597-C1AD7CC8E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Protsessi</a:t>
            </a:r>
            <a:r>
              <a:rPr lang="en-US" dirty="0"/>
              <a:t> </a:t>
            </a:r>
            <a:r>
              <a:rPr lang="en-US" dirty="0" err="1"/>
              <a:t>loomine</a:t>
            </a:r>
            <a:r>
              <a:rPr lang="en-US" dirty="0"/>
              <a:t> – </a:t>
            </a:r>
            <a:r>
              <a:rPr lang="en-US" dirty="0" err="1"/>
              <a:t>mõne</a:t>
            </a:r>
            <a:r>
              <a:rPr lang="en-US" dirty="0"/>
              <a:t> </a:t>
            </a:r>
            <a:r>
              <a:rPr lang="en-US" dirty="0" err="1"/>
              <a:t>teise</a:t>
            </a:r>
            <a:r>
              <a:rPr lang="en-US" dirty="0"/>
              <a:t> </a:t>
            </a:r>
            <a:r>
              <a:rPr lang="en-US" dirty="0" err="1"/>
              <a:t>protsessi</a:t>
            </a:r>
            <a:r>
              <a:rPr lang="en-US" dirty="0"/>
              <a:t> </a:t>
            </a:r>
            <a:r>
              <a:rPr lang="en-US" dirty="0" err="1"/>
              <a:t>poolt</a:t>
            </a:r>
            <a:r>
              <a:rPr lang="en-US" dirty="0"/>
              <a:t>, </a:t>
            </a:r>
            <a:r>
              <a:rPr lang="en-US" dirty="0" err="1"/>
              <a:t>kasutaja</a:t>
            </a:r>
            <a:r>
              <a:rPr lang="en-US" dirty="0"/>
              <a:t> </a:t>
            </a:r>
            <a:r>
              <a:rPr lang="en-US" dirty="0" err="1"/>
              <a:t>algatusel</a:t>
            </a:r>
            <a:r>
              <a:rPr lang="en-US" dirty="0"/>
              <a:t>, </a:t>
            </a:r>
            <a:r>
              <a:rPr lang="en-US" dirty="0" err="1"/>
              <a:t>arvutisüsteemi</a:t>
            </a:r>
            <a:r>
              <a:rPr lang="en-US" dirty="0"/>
              <a:t> </a:t>
            </a:r>
            <a:r>
              <a:rPr lang="en-US" dirty="0" err="1"/>
              <a:t>käivitamisel</a:t>
            </a:r>
            <a:endParaRPr lang="en-US" dirty="0"/>
          </a:p>
          <a:p>
            <a:r>
              <a:rPr lang="en-US" dirty="0" err="1"/>
              <a:t>Protsessi</a:t>
            </a:r>
            <a:r>
              <a:rPr lang="en-US" dirty="0"/>
              <a:t> </a:t>
            </a:r>
            <a:r>
              <a:rPr lang="en-US" dirty="0" err="1"/>
              <a:t>lõpetamine</a:t>
            </a:r>
            <a:r>
              <a:rPr lang="en-US" dirty="0"/>
              <a:t> – </a:t>
            </a:r>
            <a:r>
              <a:rPr lang="en-US" dirty="0" err="1"/>
              <a:t>normaalne</a:t>
            </a:r>
            <a:r>
              <a:rPr lang="en-US" dirty="0"/>
              <a:t> </a:t>
            </a:r>
            <a:r>
              <a:rPr lang="en-US" dirty="0" err="1"/>
              <a:t>lõppemine</a:t>
            </a:r>
            <a:r>
              <a:rPr lang="en-US" dirty="0"/>
              <a:t>, </a:t>
            </a:r>
            <a:r>
              <a:rPr lang="en-US" dirty="0" err="1"/>
              <a:t>veasituatsioon</a:t>
            </a:r>
            <a:r>
              <a:rPr lang="en-US" dirty="0"/>
              <a:t>, </a:t>
            </a:r>
            <a:r>
              <a:rPr lang="en-US" dirty="0" err="1"/>
              <a:t>operatsioonisüsteemipoolne</a:t>
            </a:r>
            <a:r>
              <a:rPr lang="en-US" dirty="0"/>
              <a:t> </a:t>
            </a:r>
            <a:r>
              <a:rPr lang="en-US" dirty="0" err="1"/>
              <a:t>lõpetamine</a:t>
            </a:r>
            <a:r>
              <a:rPr lang="en-US" dirty="0"/>
              <a:t>, </a:t>
            </a:r>
            <a:r>
              <a:rPr lang="en-US" dirty="0" err="1"/>
              <a:t>kasutajapoolne</a:t>
            </a:r>
            <a:r>
              <a:rPr lang="en-US" dirty="0"/>
              <a:t> </a:t>
            </a:r>
            <a:r>
              <a:rPr lang="en-US" dirty="0" err="1"/>
              <a:t>lõpetamine</a:t>
            </a:r>
            <a:endParaRPr lang="en-US" dirty="0"/>
          </a:p>
          <a:p>
            <a:r>
              <a:rPr lang="en-US" dirty="0" err="1"/>
              <a:t>Kahe</a:t>
            </a:r>
            <a:r>
              <a:rPr lang="en-US" dirty="0"/>
              <a:t> </a:t>
            </a:r>
            <a:r>
              <a:rPr lang="en-US" dirty="0" err="1"/>
              <a:t>olekuga</a:t>
            </a:r>
            <a:r>
              <a:rPr lang="en-US" dirty="0"/>
              <a:t> </a:t>
            </a:r>
            <a:r>
              <a:rPr lang="en-US" dirty="0" err="1"/>
              <a:t>protsessihaldusmudel</a:t>
            </a:r>
            <a:endParaRPr lang="en-US" dirty="0"/>
          </a:p>
          <a:p>
            <a:pPr lvl="1"/>
            <a:r>
              <a:rPr lang="en-US" dirty="0"/>
              <a:t>Running ja Not Running</a:t>
            </a:r>
          </a:p>
          <a:p>
            <a:r>
              <a:rPr lang="en-US" dirty="0" err="1"/>
              <a:t>Kolme</a:t>
            </a:r>
            <a:r>
              <a:rPr lang="en-US" dirty="0"/>
              <a:t> </a:t>
            </a:r>
            <a:r>
              <a:rPr lang="en-US" dirty="0" err="1"/>
              <a:t>olekuga</a:t>
            </a:r>
            <a:r>
              <a:rPr lang="en-US" dirty="0"/>
              <a:t> </a:t>
            </a:r>
            <a:r>
              <a:rPr lang="en-US" dirty="0" err="1"/>
              <a:t>protsessihaldusmudel</a:t>
            </a:r>
            <a:endParaRPr lang="en-US" dirty="0"/>
          </a:p>
          <a:p>
            <a:pPr lvl="1"/>
            <a:r>
              <a:rPr lang="en-US" dirty="0"/>
              <a:t>Running, Ready, Blocked</a:t>
            </a:r>
          </a:p>
          <a:p>
            <a:r>
              <a:rPr lang="en-US" dirty="0" err="1"/>
              <a:t>Viie</a:t>
            </a:r>
            <a:r>
              <a:rPr lang="en-US" dirty="0"/>
              <a:t> </a:t>
            </a:r>
            <a:r>
              <a:rPr lang="en-US" dirty="0" err="1"/>
              <a:t>olekuga</a:t>
            </a:r>
            <a:r>
              <a:rPr lang="en-US" dirty="0"/>
              <a:t> </a:t>
            </a:r>
            <a:r>
              <a:rPr lang="en-US" dirty="0" err="1"/>
              <a:t>protsessihaldusmudel</a:t>
            </a:r>
            <a:endParaRPr lang="en-US" dirty="0"/>
          </a:p>
          <a:p>
            <a:pPr lvl="1"/>
            <a:r>
              <a:rPr lang="en-US" dirty="0"/>
              <a:t>Running, Ready, Blocked, Ready Suspended, Blocked, Suspended</a:t>
            </a:r>
          </a:p>
        </p:txBody>
      </p:sp>
    </p:spTree>
    <p:extLst>
      <p:ext uri="{BB962C8B-B14F-4D97-AF65-F5344CB8AC3E}">
        <p14:creationId xmlns:p14="http://schemas.microsoft.com/office/powerpoint/2010/main" val="394449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07C9A-BD9F-7C47-BCEF-8CFE0525F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protsessihaldus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A6E86-FC4A-CC4E-A453-CDE6C8E11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Multitegumtöötlus</a:t>
            </a:r>
            <a:r>
              <a:rPr lang="en-US" dirty="0"/>
              <a:t>, </a:t>
            </a:r>
            <a:r>
              <a:rPr lang="en-US" dirty="0" err="1"/>
              <a:t>multitegumtöö</a:t>
            </a:r>
            <a:r>
              <a:rPr lang="en-US" dirty="0"/>
              <a:t> - </a:t>
            </a:r>
            <a:r>
              <a:rPr lang="en-US" dirty="0" err="1"/>
              <a:t>arvuti</a:t>
            </a:r>
            <a:r>
              <a:rPr lang="en-US" dirty="0"/>
              <a:t> </a:t>
            </a:r>
            <a:r>
              <a:rPr lang="en-US" dirty="0" err="1"/>
              <a:t>selline</a:t>
            </a:r>
            <a:r>
              <a:rPr lang="en-US" dirty="0"/>
              <a:t> </a:t>
            </a:r>
            <a:r>
              <a:rPr lang="en-US" dirty="0" err="1"/>
              <a:t>töö</a:t>
            </a:r>
            <a:r>
              <a:rPr lang="en-US" dirty="0"/>
              <a:t>, </a:t>
            </a:r>
            <a:r>
              <a:rPr lang="en-US" dirty="0" err="1"/>
              <a:t>kus</a:t>
            </a:r>
            <a:r>
              <a:rPr lang="en-US" dirty="0"/>
              <a:t> </a:t>
            </a:r>
            <a:r>
              <a:rPr lang="en-US" dirty="0" err="1"/>
              <a:t>kaht</a:t>
            </a:r>
            <a:r>
              <a:rPr lang="en-US" dirty="0"/>
              <a:t> </a:t>
            </a:r>
            <a:r>
              <a:rPr lang="en-US" dirty="0" err="1"/>
              <a:t>või</a:t>
            </a:r>
            <a:r>
              <a:rPr lang="en-US" dirty="0"/>
              <a:t> </a:t>
            </a:r>
            <a:r>
              <a:rPr lang="en-US" dirty="0" err="1"/>
              <a:t>enamat</a:t>
            </a:r>
            <a:r>
              <a:rPr lang="en-US" dirty="0"/>
              <a:t> </a:t>
            </a:r>
            <a:r>
              <a:rPr lang="en-US" dirty="0" err="1"/>
              <a:t>tegumit</a:t>
            </a:r>
            <a:r>
              <a:rPr lang="en-US" dirty="0"/>
              <a:t> (</a:t>
            </a:r>
            <a:r>
              <a:rPr lang="en-US" dirty="0" err="1"/>
              <a:t>programmi</a:t>
            </a:r>
            <a:r>
              <a:rPr lang="en-US" dirty="0"/>
              <a:t>) </a:t>
            </a:r>
            <a:r>
              <a:rPr lang="en-US" dirty="0" err="1"/>
              <a:t>täidetakse</a:t>
            </a:r>
            <a:r>
              <a:rPr lang="en-US" dirty="0"/>
              <a:t> </a:t>
            </a:r>
            <a:r>
              <a:rPr lang="en-US" dirty="0" err="1"/>
              <a:t>samaaegselt</a:t>
            </a:r>
            <a:r>
              <a:rPr lang="en-US" dirty="0"/>
              <a:t> </a:t>
            </a:r>
            <a:r>
              <a:rPr lang="en-US" dirty="0" err="1"/>
              <a:t>või</a:t>
            </a:r>
            <a:r>
              <a:rPr lang="en-US" dirty="0"/>
              <a:t> </a:t>
            </a:r>
            <a:r>
              <a:rPr lang="en-US" dirty="0" err="1"/>
              <a:t>vaheldumisi</a:t>
            </a:r>
            <a:r>
              <a:rPr lang="en-US" dirty="0"/>
              <a:t>. </a:t>
            </a:r>
          </a:p>
          <a:p>
            <a:r>
              <a:rPr lang="en-US" dirty="0" err="1"/>
              <a:t>Multitegumtöö</a:t>
            </a:r>
            <a:r>
              <a:rPr lang="en-US" dirty="0"/>
              <a:t> </a:t>
            </a:r>
            <a:r>
              <a:rPr lang="en-US" dirty="0" err="1"/>
              <a:t>korral</a:t>
            </a:r>
            <a:r>
              <a:rPr lang="en-US" dirty="0"/>
              <a:t> </a:t>
            </a:r>
            <a:r>
              <a:rPr lang="en-US" dirty="0" err="1"/>
              <a:t>käib</a:t>
            </a:r>
            <a:r>
              <a:rPr lang="en-US" dirty="0"/>
              <a:t> </a:t>
            </a:r>
            <a:r>
              <a:rPr lang="en-US" dirty="0" err="1"/>
              <a:t>ümberlülitumine</a:t>
            </a:r>
            <a:r>
              <a:rPr lang="en-US" dirty="0"/>
              <a:t> </a:t>
            </a:r>
            <a:r>
              <a:rPr lang="en-US" dirty="0" err="1"/>
              <a:t>ühe</a:t>
            </a:r>
            <a:r>
              <a:rPr lang="en-US" dirty="0"/>
              <a:t> </a:t>
            </a:r>
            <a:r>
              <a:rPr lang="en-US" dirty="0" err="1"/>
              <a:t>programmi</a:t>
            </a:r>
            <a:r>
              <a:rPr lang="en-US" dirty="0"/>
              <a:t> </a:t>
            </a:r>
            <a:r>
              <a:rPr lang="en-US" dirty="0" err="1"/>
              <a:t>täitmiselt</a:t>
            </a:r>
            <a:r>
              <a:rPr lang="en-US" dirty="0"/>
              <a:t> </a:t>
            </a:r>
            <a:r>
              <a:rPr lang="en-US" dirty="0" err="1"/>
              <a:t>teisele</a:t>
            </a:r>
            <a:r>
              <a:rPr lang="en-US" dirty="0"/>
              <a:t> </a:t>
            </a:r>
            <a:r>
              <a:rPr lang="en-US" dirty="0" err="1"/>
              <a:t>nii</a:t>
            </a:r>
            <a:r>
              <a:rPr lang="en-US" dirty="0"/>
              <a:t> </a:t>
            </a:r>
            <a:r>
              <a:rPr lang="en-US" dirty="0" err="1"/>
              <a:t>kiiresti</a:t>
            </a:r>
            <a:r>
              <a:rPr lang="en-US" dirty="0"/>
              <a:t>, et </a:t>
            </a:r>
            <a:r>
              <a:rPr lang="en-US" dirty="0" err="1"/>
              <a:t>jääb</a:t>
            </a:r>
            <a:r>
              <a:rPr lang="en-US" dirty="0"/>
              <a:t> </a:t>
            </a:r>
            <a:r>
              <a:rPr lang="en-US" dirty="0" err="1"/>
              <a:t>mulje</a:t>
            </a:r>
            <a:r>
              <a:rPr lang="en-US" dirty="0"/>
              <a:t>, </a:t>
            </a:r>
            <a:r>
              <a:rPr lang="en-US" dirty="0" err="1"/>
              <a:t>nagu</a:t>
            </a:r>
            <a:r>
              <a:rPr lang="en-US" dirty="0"/>
              <a:t> </a:t>
            </a:r>
            <a:r>
              <a:rPr lang="en-US" dirty="0" err="1"/>
              <a:t>täidetaks</a:t>
            </a:r>
            <a:r>
              <a:rPr lang="en-US" dirty="0"/>
              <a:t> </a:t>
            </a:r>
            <a:r>
              <a:rPr lang="en-US" dirty="0" err="1"/>
              <a:t>kõiki</a:t>
            </a:r>
            <a:r>
              <a:rPr lang="en-US" dirty="0"/>
              <a:t> </a:t>
            </a:r>
            <a:r>
              <a:rPr lang="en-US" dirty="0" err="1"/>
              <a:t>programme</a:t>
            </a:r>
            <a:r>
              <a:rPr lang="en-US" dirty="0"/>
              <a:t> </a:t>
            </a:r>
            <a:r>
              <a:rPr lang="en-US" dirty="0" err="1"/>
              <a:t>korraga</a:t>
            </a:r>
            <a:r>
              <a:rPr lang="en-US" dirty="0"/>
              <a:t>.</a:t>
            </a:r>
          </a:p>
          <a:p>
            <a:r>
              <a:rPr lang="en-US" dirty="0"/>
              <a:t>On </a:t>
            </a:r>
            <a:r>
              <a:rPr lang="en-US" dirty="0" err="1"/>
              <a:t>olemas</a:t>
            </a:r>
            <a:r>
              <a:rPr lang="en-US" dirty="0"/>
              <a:t> </a:t>
            </a:r>
            <a:r>
              <a:rPr lang="en-US" dirty="0" err="1"/>
              <a:t>kaht</a:t>
            </a:r>
            <a:r>
              <a:rPr lang="en-US" dirty="0"/>
              <a:t> </a:t>
            </a:r>
            <a:r>
              <a:rPr lang="en-US" dirty="0" err="1"/>
              <a:t>liiki</a:t>
            </a:r>
            <a:r>
              <a:rPr lang="en-US" dirty="0"/>
              <a:t> </a:t>
            </a:r>
            <a:r>
              <a:rPr lang="en-US" dirty="0" err="1"/>
              <a:t>multitegumtööd</a:t>
            </a:r>
            <a:endParaRPr lang="en-US" dirty="0"/>
          </a:p>
          <a:p>
            <a:pPr lvl="1"/>
            <a:r>
              <a:rPr lang="en-US" dirty="0" err="1"/>
              <a:t>tõrjuv</a:t>
            </a:r>
            <a:r>
              <a:rPr lang="en-US" dirty="0"/>
              <a:t> (</a:t>
            </a:r>
            <a:r>
              <a:rPr lang="en-US" dirty="0" err="1"/>
              <a:t>eelistusega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mittetõrjuv</a:t>
            </a:r>
            <a:r>
              <a:rPr lang="en-US" dirty="0"/>
              <a:t> (</a:t>
            </a:r>
            <a:r>
              <a:rPr lang="en-US" dirty="0" err="1"/>
              <a:t>võrdõiguslik</a:t>
            </a:r>
            <a:r>
              <a:rPr lang="en-US" dirty="0"/>
              <a:t>).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317A8-3FD9-D74F-A5ED-D83A1FC91214}"/>
              </a:ext>
            </a:extLst>
          </p:cNvPr>
          <p:cNvSpPr txBox="1"/>
          <p:nvPr/>
        </p:nvSpPr>
        <p:spPr>
          <a:xfrm>
            <a:off x="1141412" y="6054816"/>
            <a:ext cx="167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www.vallaste.ee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637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6584-2787-0343-BCF7-F6765783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Mäluhaldus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64974-EA0E-6F41-9BEF-3CC649CF5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Mitmesugused</a:t>
            </a:r>
            <a:r>
              <a:rPr lang="en-US" dirty="0"/>
              <a:t> </a:t>
            </a:r>
            <a:r>
              <a:rPr lang="en-US" dirty="0" err="1"/>
              <a:t>meetodid</a:t>
            </a:r>
            <a:r>
              <a:rPr lang="en-US" dirty="0"/>
              <a:t> </a:t>
            </a:r>
            <a:r>
              <a:rPr lang="en-US" dirty="0" err="1"/>
              <a:t>andmete</a:t>
            </a:r>
            <a:r>
              <a:rPr lang="en-US" dirty="0"/>
              <a:t> ja </a:t>
            </a:r>
            <a:r>
              <a:rPr lang="en-US" dirty="0" err="1"/>
              <a:t>programmide</a:t>
            </a:r>
            <a:r>
              <a:rPr lang="en-US" dirty="0"/>
              <a:t> </a:t>
            </a:r>
            <a:r>
              <a:rPr lang="en-US" dirty="0" err="1"/>
              <a:t>salvestamiseks</a:t>
            </a:r>
            <a:r>
              <a:rPr lang="en-US" dirty="0"/>
              <a:t> </a:t>
            </a:r>
            <a:r>
              <a:rPr lang="en-US" dirty="0" err="1"/>
              <a:t>mällu</a:t>
            </a:r>
            <a:r>
              <a:rPr lang="en-US" dirty="0"/>
              <a:t>, </a:t>
            </a:r>
            <a:r>
              <a:rPr lang="en-US" dirty="0" err="1"/>
              <a:t>nende</a:t>
            </a:r>
            <a:r>
              <a:rPr lang="en-US" dirty="0"/>
              <a:t> </a:t>
            </a:r>
            <a:r>
              <a:rPr lang="en-US" dirty="0" err="1"/>
              <a:t>asukoha</a:t>
            </a:r>
            <a:r>
              <a:rPr lang="en-US" dirty="0"/>
              <a:t> </a:t>
            </a:r>
            <a:r>
              <a:rPr lang="en-US" dirty="0" err="1"/>
              <a:t>meelespidamiseks</a:t>
            </a:r>
            <a:r>
              <a:rPr lang="en-US" dirty="0"/>
              <a:t> ja </a:t>
            </a:r>
            <a:r>
              <a:rPr lang="en-US" dirty="0" err="1"/>
              <a:t>mäluruumi</a:t>
            </a:r>
            <a:r>
              <a:rPr lang="en-US" dirty="0"/>
              <a:t> </a:t>
            </a:r>
            <a:r>
              <a:rPr lang="en-US" dirty="0" err="1"/>
              <a:t>tühjendamiseks</a:t>
            </a:r>
            <a:r>
              <a:rPr lang="en-US" dirty="0"/>
              <a:t>, </a:t>
            </a:r>
            <a:r>
              <a:rPr lang="en-US" dirty="0" err="1"/>
              <a:t>kui</a:t>
            </a:r>
            <a:r>
              <a:rPr lang="en-US" dirty="0"/>
              <a:t> </a:t>
            </a:r>
            <a:r>
              <a:rPr lang="en-US" dirty="0" err="1"/>
              <a:t>neid</a:t>
            </a:r>
            <a:r>
              <a:rPr lang="en-US" dirty="0"/>
              <a:t> </a:t>
            </a:r>
            <a:r>
              <a:rPr lang="en-US" dirty="0" err="1"/>
              <a:t>enam</a:t>
            </a:r>
            <a:r>
              <a:rPr lang="en-US" dirty="0"/>
              <a:t> </a:t>
            </a:r>
            <a:r>
              <a:rPr lang="en-US" dirty="0" err="1"/>
              <a:t>vaja</a:t>
            </a:r>
            <a:r>
              <a:rPr lang="en-US" dirty="0"/>
              <a:t> pole.</a:t>
            </a:r>
          </a:p>
          <a:p>
            <a:r>
              <a:rPr lang="en-US" dirty="0" err="1"/>
              <a:t>Mäluhalduse</a:t>
            </a:r>
            <a:r>
              <a:rPr lang="en-US" dirty="0"/>
              <a:t> </a:t>
            </a:r>
            <a:r>
              <a:rPr lang="en-US" dirty="0" err="1"/>
              <a:t>hulka</a:t>
            </a:r>
            <a:r>
              <a:rPr lang="en-US" dirty="0"/>
              <a:t> </a:t>
            </a:r>
            <a:r>
              <a:rPr lang="en-US" dirty="0" err="1"/>
              <a:t>kuuluvad</a:t>
            </a:r>
            <a:r>
              <a:rPr lang="en-US" dirty="0"/>
              <a:t> ka </a:t>
            </a:r>
            <a:r>
              <a:rPr lang="en-US" dirty="0" err="1"/>
              <a:t>virtuaalmälu</a:t>
            </a:r>
            <a:r>
              <a:rPr lang="en-US" dirty="0"/>
              <a:t>, </a:t>
            </a:r>
            <a:r>
              <a:rPr lang="en-US" dirty="0" err="1"/>
              <a:t>plokikommutatsiooni</a:t>
            </a:r>
            <a:r>
              <a:rPr lang="en-US" dirty="0"/>
              <a:t> ja </a:t>
            </a:r>
            <a:r>
              <a:rPr lang="en-US" dirty="0" err="1"/>
              <a:t>mälukaitse</a:t>
            </a:r>
            <a:r>
              <a:rPr lang="en-US" dirty="0"/>
              <a:t> </a:t>
            </a:r>
            <a:r>
              <a:rPr lang="en-US" dirty="0" err="1"/>
              <a:t>meetodid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E0908-8D3C-C14C-8E5F-4D7F2DBB4308}"/>
              </a:ext>
            </a:extLst>
          </p:cNvPr>
          <p:cNvSpPr txBox="1"/>
          <p:nvPr/>
        </p:nvSpPr>
        <p:spPr>
          <a:xfrm>
            <a:off x="1141412" y="6054816"/>
            <a:ext cx="167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www.vallaste.ee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94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550B-CFAB-0444-8C24-BF6A9DDE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Virtuaalmälu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FD19A-44EC-C449-91C3-8778B7CAD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495901" cy="3057299"/>
          </a:xfrm>
        </p:spPr>
        <p:txBody>
          <a:bodyPr/>
          <a:lstStyle/>
          <a:p>
            <a:r>
              <a:rPr lang="en-US" dirty="0" err="1"/>
              <a:t>Kujutletav</a:t>
            </a:r>
            <a:r>
              <a:rPr lang="en-US" dirty="0"/>
              <a:t> </a:t>
            </a:r>
            <a:r>
              <a:rPr lang="en-US" dirty="0" err="1"/>
              <a:t>mälupiirkond</a:t>
            </a:r>
            <a:r>
              <a:rPr lang="en-US" dirty="0"/>
              <a:t>, </a:t>
            </a:r>
            <a:r>
              <a:rPr lang="en-US" dirty="0" err="1"/>
              <a:t>millest</a:t>
            </a:r>
            <a:r>
              <a:rPr lang="en-US" dirty="0"/>
              <a:t> </a:t>
            </a:r>
            <a:r>
              <a:rPr lang="en-US" dirty="0" err="1"/>
              <a:t>osa</a:t>
            </a:r>
            <a:r>
              <a:rPr lang="en-US" dirty="0"/>
              <a:t> </a:t>
            </a:r>
            <a:r>
              <a:rPr lang="en-US" dirty="0" err="1"/>
              <a:t>paikneb</a:t>
            </a:r>
            <a:r>
              <a:rPr lang="en-US" dirty="0"/>
              <a:t> </a:t>
            </a:r>
            <a:r>
              <a:rPr lang="en-US" dirty="0" err="1"/>
              <a:t>muutmälus</a:t>
            </a:r>
            <a:r>
              <a:rPr lang="en-US" dirty="0"/>
              <a:t> ja </a:t>
            </a:r>
            <a:r>
              <a:rPr lang="en-US" dirty="0" err="1"/>
              <a:t>osa</a:t>
            </a:r>
            <a:r>
              <a:rPr lang="en-US" dirty="0"/>
              <a:t> </a:t>
            </a:r>
            <a:r>
              <a:rPr lang="en-US" dirty="0" err="1"/>
              <a:t>kõvakettal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A4730-C136-C849-87C9-F34F75783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785" y="1127937"/>
            <a:ext cx="6275626" cy="4602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3E8222-1B4C-8F47-8849-12889A999B13}"/>
              </a:ext>
            </a:extLst>
          </p:cNvPr>
          <p:cNvSpPr txBox="1"/>
          <p:nvPr/>
        </p:nvSpPr>
        <p:spPr>
          <a:xfrm>
            <a:off x="1141413" y="5921689"/>
            <a:ext cx="1174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www.vallaste.ee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96936A-E65D-5D46-8AE4-A3A2C105D9A7}"/>
              </a:ext>
            </a:extLst>
          </p:cNvPr>
          <p:cNvSpPr/>
          <p:nvPr/>
        </p:nvSpPr>
        <p:spPr>
          <a:xfrm>
            <a:off x="4771785" y="591631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www.teach-ict.com</a:t>
            </a:r>
            <a:r>
              <a:rPr lang="en-US" sz="1200" dirty="0"/>
              <a:t>/2016/images/diagrams/</a:t>
            </a:r>
            <a:r>
              <a:rPr lang="en-US" sz="1200" dirty="0" err="1"/>
              <a:t>memory_virtualmemory.png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51485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B597-0518-A641-AD0A-9F51C0D1F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Mälukaitse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9D4EF-8C0D-9747-B78A-D53963E8D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Tehnika</a:t>
            </a:r>
            <a:r>
              <a:rPr lang="en-US" dirty="0"/>
              <a:t>, mis </a:t>
            </a:r>
            <a:r>
              <a:rPr lang="en-US" dirty="0" err="1"/>
              <a:t>keelab</a:t>
            </a:r>
            <a:r>
              <a:rPr lang="en-US" dirty="0"/>
              <a:t> </a:t>
            </a:r>
            <a:r>
              <a:rPr lang="en-US" dirty="0" err="1"/>
              <a:t>ühel</a:t>
            </a:r>
            <a:r>
              <a:rPr lang="en-US" dirty="0"/>
              <a:t> </a:t>
            </a:r>
            <a:r>
              <a:rPr lang="en-US" dirty="0" err="1"/>
              <a:t>programmil</a:t>
            </a:r>
            <a:r>
              <a:rPr lang="en-US" dirty="0"/>
              <a:t> </a:t>
            </a:r>
            <a:r>
              <a:rPr lang="en-US" dirty="0" err="1"/>
              <a:t>juhuslikult</a:t>
            </a:r>
            <a:r>
              <a:rPr lang="en-US" dirty="0"/>
              <a:t> </a:t>
            </a:r>
            <a:r>
              <a:rPr lang="en-US" dirty="0" err="1"/>
              <a:t>vahele</a:t>
            </a:r>
            <a:r>
              <a:rPr lang="en-US" dirty="0"/>
              <a:t> </a:t>
            </a:r>
            <a:r>
              <a:rPr lang="en-US" dirty="0" err="1"/>
              <a:t>segada</a:t>
            </a:r>
            <a:r>
              <a:rPr lang="en-US" dirty="0"/>
              <a:t> </a:t>
            </a:r>
            <a:r>
              <a:rPr lang="en-US" dirty="0" err="1"/>
              <a:t>teise</a:t>
            </a:r>
            <a:r>
              <a:rPr lang="en-US" dirty="0"/>
              <a:t> </a:t>
            </a:r>
            <a:r>
              <a:rPr lang="en-US" dirty="0" err="1"/>
              <a:t>programmi</a:t>
            </a:r>
            <a:r>
              <a:rPr lang="en-US" dirty="0"/>
              <a:t> </a:t>
            </a:r>
            <a:r>
              <a:rPr lang="en-US" dirty="0" err="1"/>
              <a:t>töösse</a:t>
            </a:r>
            <a:r>
              <a:rPr lang="en-US" dirty="0"/>
              <a:t>. </a:t>
            </a:r>
            <a:r>
              <a:rPr lang="en-US" dirty="0" err="1"/>
              <a:t>Mitmesuguseid</a:t>
            </a:r>
            <a:r>
              <a:rPr lang="en-US" dirty="0"/>
              <a:t> </a:t>
            </a:r>
            <a:r>
              <a:rPr lang="en-US" dirty="0" err="1"/>
              <a:t>võtteid</a:t>
            </a:r>
            <a:r>
              <a:rPr lang="en-US" dirty="0"/>
              <a:t> </a:t>
            </a:r>
            <a:r>
              <a:rPr lang="en-US" dirty="0" err="1"/>
              <a:t>kasutades</a:t>
            </a:r>
            <a:r>
              <a:rPr lang="en-US" dirty="0"/>
              <a:t> </a:t>
            </a:r>
            <a:r>
              <a:rPr lang="en-US" dirty="0" err="1"/>
              <a:t>luuakse</a:t>
            </a:r>
            <a:r>
              <a:rPr lang="en-US" dirty="0"/>
              <a:t> </a:t>
            </a:r>
            <a:r>
              <a:rPr lang="en-US" dirty="0" err="1"/>
              <a:t>mälus</a:t>
            </a:r>
            <a:r>
              <a:rPr lang="en-US" dirty="0"/>
              <a:t> </a:t>
            </a:r>
            <a:r>
              <a:rPr lang="en-US" dirty="0" err="1"/>
              <a:t>programmi</a:t>
            </a:r>
            <a:r>
              <a:rPr lang="en-US" dirty="0"/>
              <a:t> </a:t>
            </a:r>
            <a:r>
              <a:rPr lang="en-US" dirty="0" err="1"/>
              <a:t>ümber</a:t>
            </a:r>
            <a:r>
              <a:rPr lang="en-US" dirty="0"/>
              <a:t> </a:t>
            </a:r>
            <a:r>
              <a:rPr lang="en-US" dirty="0" err="1"/>
              <a:t>kaitsepiir</a:t>
            </a:r>
            <a:r>
              <a:rPr lang="en-US" dirty="0"/>
              <a:t> </a:t>
            </a:r>
            <a:r>
              <a:rPr lang="en-US" dirty="0" err="1"/>
              <a:t>ning</a:t>
            </a:r>
            <a:r>
              <a:rPr lang="en-US" dirty="0"/>
              <a:t> </a:t>
            </a:r>
            <a:r>
              <a:rPr lang="en-US" dirty="0" err="1"/>
              <a:t>programmis</a:t>
            </a:r>
            <a:r>
              <a:rPr lang="en-US" dirty="0"/>
              <a:t> </a:t>
            </a:r>
            <a:r>
              <a:rPr lang="en-US" dirty="0" err="1"/>
              <a:t>sisalduvatel</a:t>
            </a:r>
            <a:r>
              <a:rPr lang="en-US" dirty="0"/>
              <a:t> </a:t>
            </a:r>
            <a:r>
              <a:rPr lang="en-US" dirty="0" err="1"/>
              <a:t>käskudel</a:t>
            </a:r>
            <a:r>
              <a:rPr lang="en-US" dirty="0"/>
              <a:t> </a:t>
            </a:r>
            <a:r>
              <a:rPr lang="en-US" dirty="0" err="1"/>
              <a:t>keelatakse</a:t>
            </a:r>
            <a:r>
              <a:rPr lang="en-US" dirty="0"/>
              <a:t> </a:t>
            </a:r>
            <a:r>
              <a:rPr lang="en-US" dirty="0" err="1"/>
              <a:t>viidata</a:t>
            </a:r>
            <a:r>
              <a:rPr lang="en-US" dirty="0"/>
              <a:t> </a:t>
            </a:r>
            <a:r>
              <a:rPr lang="en-US" dirty="0" err="1"/>
              <a:t>andmetele</a:t>
            </a:r>
            <a:r>
              <a:rPr lang="en-US" dirty="0"/>
              <a:t> </a:t>
            </a:r>
            <a:r>
              <a:rPr lang="en-US" dirty="0" err="1"/>
              <a:t>väljaspool</a:t>
            </a:r>
            <a:r>
              <a:rPr lang="en-US" dirty="0"/>
              <a:t> </a:t>
            </a:r>
            <a:r>
              <a:rPr lang="en-US" dirty="0" err="1"/>
              <a:t>seda</a:t>
            </a:r>
            <a:r>
              <a:rPr lang="en-US" dirty="0"/>
              <a:t> </a:t>
            </a:r>
            <a:r>
              <a:rPr lang="en-US" dirty="0" err="1"/>
              <a:t>piiri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E3C34D-5FF7-614F-BEDB-C51C73534E68}"/>
              </a:ext>
            </a:extLst>
          </p:cNvPr>
          <p:cNvSpPr txBox="1"/>
          <p:nvPr/>
        </p:nvSpPr>
        <p:spPr>
          <a:xfrm>
            <a:off x="1141413" y="5921689"/>
            <a:ext cx="1174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www.vallaste.ee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47896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0C3AF-D2CC-894A-A26D-7142A204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LISASEADMED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C2152-38A8-5E48-8D3E-23463B2F1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 (</a:t>
            </a:r>
            <a:r>
              <a:rPr lang="en-US" dirty="0" err="1"/>
              <a:t>ekraan</a:t>
            </a:r>
            <a:r>
              <a:rPr lang="en-US" dirty="0"/>
              <a:t>)</a:t>
            </a:r>
          </a:p>
          <a:p>
            <a:r>
              <a:rPr lang="en-US" dirty="0"/>
              <a:t>Printer</a:t>
            </a:r>
          </a:p>
          <a:p>
            <a:r>
              <a:rPr lang="en-US" dirty="0" err="1"/>
              <a:t>Skanner</a:t>
            </a:r>
            <a:endParaRPr lang="en-US" dirty="0"/>
          </a:p>
          <a:p>
            <a:r>
              <a:rPr lang="en-US" dirty="0" err="1"/>
              <a:t>Kaamera</a:t>
            </a:r>
            <a:endParaRPr lang="en-US" dirty="0"/>
          </a:p>
          <a:p>
            <a:r>
              <a:rPr lang="en-US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1A880-443F-7342-91A2-85F55841B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441" y="992811"/>
            <a:ext cx="3091201" cy="2001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B9F745-4B72-9E4B-BFF9-E4D4CA5286BE}"/>
              </a:ext>
            </a:extLst>
          </p:cNvPr>
          <p:cNvSpPr txBox="1"/>
          <p:nvPr/>
        </p:nvSpPr>
        <p:spPr>
          <a:xfrm>
            <a:off x="8088233" y="2993268"/>
            <a:ext cx="3184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https://encrypted-tbn0.gstatic.com/</a:t>
            </a:r>
            <a:r>
              <a:rPr lang="en-US" sz="1200" dirty="0" err="1"/>
              <a:t>images?q</a:t>
            </a:r>
            <a:r>
              <a:rPr lang="en-US" sz="1200" dirty="0"/>
              <a:t>=tbn:ANd9GcRWxT9vg4ZyO6Oa4FF6k1SUdLFoqunm0DvRySKrqWpJLvjnhuQN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3816DB-6447-0544-B720-7BDD3D17F6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5074" y="992811"/>
            <a:ext cx="2593199" cy="4608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9F9F88-116A-4946-AD53-1CD6008260BF}"/>
              </a:ext>
            </a:extLst>
          </p:cNvPr>
          <p:cNvSpPr txBox="1"/>
          <p:nvPr/>
        </p:nvSpPr>
        <p:spPr>
          <a:xfrm>
            <a:off x="5375114" y="5669880"/>
            <a:ext cx="2373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i.stack.imgur.com</a:t>
            </a:r>
            <a:r>
              <a:rPr lang="en-US" sz="1200" dirty="0"/>
              <a:t>/</a:t>
            </a:r>
            <a:r>
              <a:rPr lang="en-US" sz="1200" dirty="0" err="1"/>
              <a:t>yVETd.jpg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52AA82-4162-3949-B958-E9C273E6054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3853" y="3849259"/>
            <a:ext cx="2817917" cy="2180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64D810-18AA-0F44-9407-B8B4D95FEFA4}"/>
              </a:ext>
            </a:extLst>
          </p:cNvPr>
          <p:cNvSpPr txBox="1"/>
          <p:nvPr/>
        </p:nvSpPr>
        <p:spPr>
          <a:xfrm>
            <a:off x="8100704" y="6042971"/>
            <a:ext cx="2976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www.freeimageslive.com</a:t>
            </a:r>
            <a:r>
              <a:rPr lang="en-US" sz="1200" dirty="0"/>
              <a:t>/galleries/</a:t>
            </a:r>
            <a:r>
              <a:rPr lang="en-US" sz="1200" dirty="0" err="1"/>
              <a:t>transtech</a:t>
            </a:r>
            <a:r>
              <a:rPr lang="en-US" sz="1200" dirty="0"/>
              <a:t>/</a:t>
            </a:r>
            <a:r>
              <a:rPr lang="en-US" sz="1200" dirty="0" err="1"/>
              <a:t>informationtechnology</a:t>
            </a:r>
            <a:r>
              <a:rPr lang="en-US" sz="1200" dirty="0"/>
              <a:t>/pics/</a:t>
            </a:r>
            <a:r>
              <a:rPr lang="en-US" sz="1200" dirty="0" err="1"/>
              <a:t>handy_scanner.jpg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5968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5213-5521-6149-A4A8-5FC848E4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Kodune</a:t>
            </a:r>
            <a:r>
              <a:rPr lang="en-US" dirty="0"/>
              <a:t> </a:t>
            </a:r>
            <a:r>
              <a:rPr lang="en-US" dirty="0" err="1"/>
              <a:t>töö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273A-B90A-E94D-8FEA-69CDBE1CF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</a:t>
            </a:r>
          </a:p>
          <a:p>
            <a:r>
              <a:rPr lang="en-US" dirty="0"/>
              <a:t>MacOS</a:t>
            </a:r>
          </a:p>
          <a:p>
            <a:r>
              <a:rPr lang="en-US" dirty="0"/>
              <a:t>Ubuntu</a:t>
            </a:r>
          </a:p>
          <a:p>
            <a:r>
              <a:rPr lang="en-US" dirty="0"/>
              <a:t>Android</a:t>
            </a:r>
          </a:p>
          <a:p>
            <a:r>
              <a:rPr lang="en-US" dirty="0"/>
              <a:t>Unix</a:t>
            </a:r>
          </a:p>
        </p:txBody>
      </p:sp>
    </p:spTree>
    <p:extLst>
      <p:ext uri="{BB962C8B-B14F-4D97-AF65-F5344CB8AC3E}">
        <p14:creationId xmlns:p14="http://schemas.microsoft.com/office/powerpoint/2010/main" val="2306957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8065-C060-7948-B9FF-25B612C2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Allikad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2981F-8204-B24C-A5DD-86CA5BD44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BA109C-B0AB-B443-AACC-BA66ADB39C67}"/>
              </a:ext>
            </a:extLst>
          </p:cNvPr>
          <p:cNvSpPr txBox="1">
            <a:spLocks/>
          </p:cNvSpPr>
          <p:nvPr/>
        </p:nvSpPr>
        <p:spPr>
          <a:xfrm>
            <a:off x="1293812" y="1876926"/>
            <a:ext cx="9905999" cy="4764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3"/>
              </a:rPr>
              <a:t>https://www.viewsonic.com/library/business/monitor-resolution-aspect-ratio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https://www.lifewire.com/lcd-vs-plasma-tv-1847462</a:t>
            </a:r>
            <a:endParaRPr lang="en-US" sz="1200" dirty="0"/>
          </a:p>
          <a:p>
            <a:r>
              <a:rPr lang="en-US" sz="1200" dirty="0">
                <a:hlinkClick r:id="rId5"/>
              </a:rPr>
              <a:t>https://www.printi.com/blog/sublimation-printing/</a:t>
            </a:r>
            <a:endParaRPr lang="en-US" sz="1200" dirty="0"/>
          </a:p>
          <a:p>
            <a:r>
              <a:rPr lang="en-US" sz="1200" dirty="0">
                <a:hlinkClick r:id="rId6"/>
              </a:rPr>
              <a:t>https://kb.iu.edu/d/adme</a:t>
            </a:r>
            <a:endParaRPr lang="en-US" sz="1200" dirty="0"/>
          </a:p>
          <a:p>
            <a:r>
              <a:rPr lang="en-US" sz="1200" dirty="0">
                <a:hlinkClick r:id="rId7"/>
              </a:rPr>
              <a:t>https://desktopreality.com/led-monitors-the-myth-and-the-fact/</a:t>
            </a:r>
            <a:endParaRPr lang="en-US" sz="1200" dirty="0"/>
          </a:p>
          <a:p>
            <a:r>
              <a:rPr lang="en-US" sz="1200" dirty="0">
                <a:hlinkClick r:id="rId8"/>
              </a:rPr>
              <a:t>https://www.printernet.co.uk/blog/advantages-of-inkjet-printers-2175/</a:t>
            </a:r>
            <a:endParaRPr lang="en-US" sz="1200" dirty="0"/>
          </a:p>
          <a:p>
            <a:r>
              <a:rPr lang="en-US" sz="1200" dirty="0">
                <a:hlinkClick r:id="rId9"/>
              </a:rPr>
              <a:t>http://www.dginter.net/cst/2011CST/Chapter07/old/UnitBPrinters/old/dev/HowStuffWorks/How%20Laser%20Printers%20Work.htm</a:t>
            </a:r>
            <a:endParaRPr lang="en-US" sz="1200" dirty="0"/>
          </a:p>
          <a:p>
            <a:r>
              <a:rPr lang="en-US" sz="1200" dirty="0">
                <a:hlinkClick r:id="rId10"/>
              </a:rPr>
              <a:t>https://whatis.techtarget.com/definition/volt-ampere-VA</a:t>
            </a:r>
            <a:endParaRPr lang="en-US" sz="1200" dirty="0"/>
          </a:p>
          <a:p>
            <a:r>
              <a:rPr lang="en-US" sz="1200" dirty="0">
                <a:hlinkClick r:id="rId11"/>
              </a:rPr>
              <a:t>https://study.risk.ee/arvuti/kkk/kuidas-lcd-pilti-naitab/</a:t>
            </a:r>
            <a:endParaRPr lang="en-US" sz="1200" dirty="0"/>
          </a:p>
          <a:p>
            <a:r>
              <a:rPr lang="en-US" sz="1200" dirty="0">
                <a:hlinkClick r:id="rId12"/>
              </a:rPr>
              <a:t>https://www.webopedia.com/TERM/O/operating_system.html</a:t>
            </a:r>
            <a:endParaRPr lang="en-US" sz="1200" dirty="0"/>
          </a:p>
          <a:p>
            <a:r>
              <a:rPr lang="en-US" sz="1200" dirty="0">
                <a:hlinkClick r:id="rId13"/>
              </a:rPr>
              <a:t>http://www.tlu.ee/~nullyks/opsys_slaidid.pdf</a:t>
            </a:r>
            <a:endParaRPr lang="en-US" sz="1200" dirty="0"/>
          </a:p>
          <a:p>
            <a:r>
              <a:rPr lang="en-US" sz="1200" dirty="0">
                <a:hlinkClick r:id="rId14"/>
              </a:rPr>
              <a:t>http://www.teach-ict.com/2016/GCSE_Computing/AQA_8520/3_4_computer_systems/344_systems_architecture/memory/miniweb/pg7.htm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94104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87019E-248B-934B-B061-EF95FA87D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929" y="2249487"/>
            <a:ext cx="4857332" cy="34073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07FE03-5372-E847-B79E-C9500D6E3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EB125-091A-5B41-B06C-81120215E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Suurus</a:t>
            </a:r>
            <a:r>
              <a:rPr lang="en-US" dirty="0"/>
              <a:t> (</a:t>
            </a:r>
            <a:r>
              <a:rPr lang="en-US" dirty="0" err="1"/>
              <a:t>tollides</a:t>
            </a:r>
            <a:r>
              <a:rPr lang="en-US" dirty="0"/>
              <a:t>)</a:t>
            </a:r>
          </a:p>
          <a:p>
            <a:r>
              <a:rPr lang="en-US" dirty="0" err="1"/>
              <a:t>Resolutsioon</a:t>
            </a:r>
            <a:r>
              <a:rPr lang="en-US" dirty="0"/>
              <a:t> ja </a:t>
            </a:r>
            <a:r>
              <a:rPr lang="en-US" dirty="0" err="1"/>
              <a:t>punktitihedus</a:t>
            </a:r>
            <a:r>
              <a:rPr lang="en-US" dirty="0"/>
              <a:t> (HD, Full HD, 4K)</a:t>
            </a:r>
          </a:p>
          <a:p>
            <a:r>
              <a:rPr lang="en-US" dirty="0" err="1"/>
              <a:t>Külgede</a:t>
            </a:r>
            <a:r>
              <a:rPr lang="en-US" dirty="0"/>
              <a:t> </a:t>
            </a:r>
            <a:r>
              <a:rPr lang="en-US" dirty="0" err="1"/>
              <a:t>suhe</a:t>
            </a:r>
            <a:r>
              <a:rPr lang="en-US" dirty="0"/>
              <a:t> (4:3, 16:9, 21:9, …)</a:t>
            </a:r>
          </a:p>
          <a:p>
            <a:r>
              <a:rPr lang="en-US" dirty="0" err="1"/>
              <a:t>Värvide</a:t>
            </a:r>
            <a:r>
              <a:rPr lang="en-US" dirty="0"/>
              <a:t> hulk, </a:t>
            </a:r>
            <a:r>
              <a:rPr lang="en-US" dirty="0" err="1"/>
              <a:t>heledus</a:t>
            </a:r>
            <a:r>
              <a:rPr lang="en-US" dirty="0"/>
              <a:t>, </a:t>
            </a:r>
            <a:r>
              <a:rPr lang="en-US" dirty="0" err="1"/>
              <a:t>kontrastsus</a:t>
            </a:r>
            <a:endParaRPr lang="en-US" dirty="0"/>
          </a:p>
          <a:p>
            <a:r>
              <a:rPr lang="en-US" dirty="0" err="1"/>
              <a:t>Läikiv</a:t>
            </a:r>
            <a:r>
              <a:rPr lang="en-US" dirty="0"/>
              <a:t> / matt</a:t>
            </a:r>
          </a:p>
          <a:p>
            <a:r>
              <a:rPr lang="en-US" dirty="0" err="1"/>
              <a:t>Värskendussagedus</a:t>
            </a:r>
            <a:r>
              <a:rPr lang="en-US" dirty="0"/>
              <a:t> (refresh rate)</a:t>
            </a:r>
          </a:p>
          <a:p>
            <a:r>
              <a:rPr lang="en-US" dirty="0"/>
              <a:t>CRT, LCD, Plasma, LED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FD6EAC-DFFE-954C-999E-81089042E042}"/>
              </a:ext>
            </a:extLst>
          </p:cNvPr>
          <p:cNvSpPr txBox="1"/>
          <p:nvPr/>
        </p:nvSpPr>
        <p:spPr>
          <a:xfrm>
            <a:off x="7028929" y="5943600"/>
            <a:ext cx="4857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www.maxpixel.net</a:t>
            </a:r>
            <a:r>
              <a:rPr lang="en-US" sz="1200" dirty="0"/>
              <a:t>/static/photo/2x/Commodore-Crt-Screen-Computer-Device-Electronic-1299461.png</a:t>
            </a:r>
          </a:p>
        </p:txBody>
      </p:sp>
    </p:spTree>
    <p:extLst>
      <p:ext uri="{BB962C8B-B14F-4D97-AF65-F5344CB8AC3E}">
        <p14:creationId xmlns:p14="http://schemas.microsoft.com/office/powerpoint/2010/main" val="24531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nline Media 14" descr="TFT / LCD Monitor - How it works! (3D Animation)">
            <a:hlinkClick r:id="" action="ppaction://media"/>
            <a:extLst>
              <a:ext uri="{FF2B5EF4-FFF2-40B4-BE49-F238E27FC236}">
                <a16:creationId xmlns:a16="http://schemas.microsoft.com/office/drawing/2014/main" id="{B8C5F7F4-44F8-9F48-93B9-950D69488A8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20677" y="0"/>
            <a:ext cx="9150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9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6E3FC-B788-F646-9F76-2C217ECE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LCD/LED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F255F-BA70-7E48-88DD-105A843EE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417" y="618518"/>
            <a:ext cx="6732855" cy="29097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8917C1-C467-BA4E-B63C-47679E924A81}"/>
              </a:ext>
            </a:extLst>
          </p:cNvPr>
          <p:cNvSpPr/>
          <p:nvPr/>
        </p:nvSpPr>
        <p:spPr>
          <a:xfrm>
            <a:off x="4627417" y="3528301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desktopreality.com</a:t>
            </a:r>
            <a:r>
              <a:rPr lang="en-US" sz="1400" dirty="0"/>
              <a:t>/wp-content/uploads/2012/03/</a:t>
            </a:r>
            <a:r>
              <a:rPr lang="en-US" sz="1400" dirty="0" err="1"/>
              <a:t>ccfl.jpg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385E62-9F91-7E4C-AECD-8CDC0C1EF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37" y="3881595"/>
            <a:ext cx="7508456" cy="25866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6460C3-325C-6943-9496-40CC8D58C541}"/>
              </a:ext>
            </a:extLst>
          </p:cNvPr>
          <p:cNvSpPr/>
          <p:nvPr/>
        </p:nvSpPr>
        <p:spPr>
          <a:xfrm>
            <a:off x="297171" y="6468241"/>
            <a:ext cx="75634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desktopreality.com</a:t>
            </a:r>
            <a:r>
              <a:rPr lang="en-US" sz="1400" dirty="0"/>
              <a:t>/wp-content/uploads/2012/03/</a:t>
            </a:r>
            <a:r>
              <a:rPr lang="en-US" sz="1400" dirty="0" err="1"/>
              <a:t>ledbacklit.jpg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3718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0148-D5B1-E74E-A38D-E95243B8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5E108-D870-B445-B0C0-32CA0D894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Must / </a:t>
            </a:r>
            <a:r>
              <a:rPr lang="en-US" dirty="0" err="1"/>
              <a:t>värviline</a:t>
            </a:r>
            <a:endParaRPr lang="en-US" dirty="0"/>
          </a:p>
          <a:p>
            <a:r>
              <a:rPr lang="en-US" dirty="0" err="1"/>
              <a:t>Liides</a:t>
            </a:r>
            <a:r>
              <a:rPr lang="en-US" dirty="0"/>
              <a:t> (</a:t>
            </a:r>
            <a:r>
              <a:rPr lang="en-US" dirty="0" err="1"/>
              <a:t>Paralleelport</a:t>
            </a:r>
            <a:r>
              <a:rPr lang="en-US" dirty="0"/>
              <a:t>, USB, LAN, </a:t>
            </a:r>
            <a:r>
              <a:rPr lang="en-US" dirty="0" err="1"/>
              <a:t>Wifi</a:t>
            </a:r>
            <a:r>
              <a:rPr lang="en-US" dirty="0"/>
              <a:t>)</a:t>
            </a:r>
          </a:p>
          <a:p>
            <a:r>
              <a:rPr lang="en-US" dirty="0" err="1"/>
              <a:t>Kiirus</a:t>
            </a:r>
            <a:r>
              <a:rPr lang="en-US" dirty="0"/>
              <a:t> (ppm, </a:t>
            </a:r>
            <a:r>
              <a:rPr lang="en-US" dirty="0" err="1"/>
              <a:t>lk</a:t>
            </a:r>
            <a:r>
              <a:rPr lang="en-US" dirty="0"/>
              <a:t>/min)</a:t>
            </a:r>
          </a:p>
          <a:p>
            <a:r>
              <a:rPr lang="en-US" dirty="0" err="1"/>
              <a:t>Formaat</a:t>
            </a:r>
            <a:endParaRPr lang="en-US" dirty="0"/>
          </a:p>
          <a:p>
            <a:r>
              <a:rPr lang="en-US" dirty="0" err="1"/>
              <a:t>Prinditihedus</a:t>
            </a:r>
            <a:r>
              <a:rPr lang="en-US" dirty="0"/>
              <a:t> (</a:t>
            </a:r>
            <a:r>
              <a:rPr lang="en-US" dirty="0" err="1"/>
              <a:t>lahutusvõime</a:t>
            </a:r>
            <a:r>
              <a:rPr lang="en-US" dirty="0"/>
              <a:t>, dpi)</a:t>
            </a:r>
          </a:p>
          <a:p>
            <a:r>
              <a:rPr lang="en-US" dirty="0" err="1"/>
              <a:t>Müratase</a:t>
            </a:r>
            <a:endParaRPr lang="en-US" dirty="0"/>
          </a:p>
          <a:p>
            <a:r>
              <a:rPr lang="en-US" dirty="0" err="1"/>
              <a:t>Kahepoolne</a:t>
            </a:r>
            <a:r>
              <a:rPr lang="en-US" dirty="0"/>
              <a:t> </a:t>
            </a:r>
            <a:r>
              <a:rPr lang="en-US" dirty="0" err="1"/>
              <a:t>printimine</a:t>
            </a:r>
            <a:r>
              <a:rPr lang="en-US" dirty="0"/>
              <a:t> (duplex)</a:t>
            </a:r>
          </a:p>
          <a:p>
            <a:r>
              <a:rPr lang="en-US" dirty="0"/>
              <a:t>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38AAD-8012-2741-BC43-48CB5C9219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250" y="1543987"/>
            <a:ext cx="4126971" cy="40548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15B7EF-72ED-264B-8D38-78706D8900FB}"/>
              </a:ext>
            </a:extLst>
          </p:cNvPr>
          <p:cNvSpPr/>
          <p:nvPr/>
        </p:nvSpPr>
        <p:spPr>
          <a:xfrm>
            <a:off x="6643250" y="5751225"/>
            <a:ext cx="41269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upload.wikimedia.org</a:t>
            </a:r>
            <a:r>
              <a:rPr lang="en-US" sz="1200" dirty="0"/>
              <a:t>/</a:t>
            </a:r>
            <a:r>
              <a:rPr lang="en-US" sz="1200" dirty="0" err="1"/>
              <a:t>wikipedia</a:t>
            </a:r>
            <a:r>
              <a:rPr lang="en-US" sz="1200" dirty="0"/>
              <a:t>/commons/a/a3/Star-LC-10-printer-01.jpg</a:t>
            </a:r>
          </a:p>
        </p:txBody>
      </p:sp>
    </p:spTree>
    <p:extLst>
      <p:ext uri="{BB962C8B-B14F-4D97-AF65-F5344CB8AC3E}">
        <p14:creationId xmlns:p14="http://schemas.microsoft.com/office/powerpoint/2010/main" val="423746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B74D3-DE65-E946-8572-40E69F4B6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075F1-E76E-9F48-A2D3-767B3D9D1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3580490" cy="3989995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Maatriksprinter</a:t>
            </a:r>
            <a:endParaRPr lang="en-US" dirty="0"/>
          </a:p>
          <a:p>
            <a:r>
              <a:rPr lang="en-US" dirty="0" err="1"/>
              <a:t>Tindiprinter</a:t>
            </a:r>
            <a:endParaRPr lang="en-US" dirty="0"/>
          </a:p>
          <a:p>
            <a:r>
              <a:rPr lang="en-US" dirty="0" err="1"/>
              <a:t>Laserprinter</a:t>
            </a:r>
            <a:endParaRPr lang="en-US" dirty="0"/>
          </a:p>
          <a:p>
            <a:r>
              <a:rPr lang="en-US" dirty="0" err="1"/>
              <a:t>Õisprinter</a:t>
            </a:r>
            <a:r>
              <a:rPr lang="en-US" dirty="0"/>
              <a:t>???</a:t>
            </a:r>
          </a:p>
          <a:p>
            <a:r>
              <a:rPr lang="en-US" dirty="0" err="1"/>
              <a:t>Termoprinter</a:t>
            </a:r>
            <a:endParaRPr lang="en-US" dirty="0"/>
          </a:p>
          <a:p>
            <a:r>
              <a:rPr lang="en-US" dirty="0" err="1"/>
              <a:t>Sublimatsioonprinter</a:t>
            </a:r>
            <a:endParaRPr lang="en-US" dirty="0"/>
          </a:p>
          <a:p>
            <a:r>
              <a:rPr lang="en-US" dirty="0" err="1"/>
              <a:t>Vahaprinter</a:t>
            </a:r>
            <a:endParaRPr lang="en-US" dirty="0"/>
          </a:p>
          <a:p>
            <a:r>
              <a:rPr lang="en-US" dirty="0"/>
              <a:t>3D printer</a:t>
            </a:r>
          </a:p>
          <a:p>
            <a:r>
              <a:rPr lang="en-US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859B92-9906-734C-8681-4870886A6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446" y="1155700"/>
            <a:ext cx="6096000" cy="454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C47D5-50D6-584F-925F-F608A34DFD03}"/>
              </a:ext>
            </a:extLst>
          </p:cNvPr>
          <p:cNvSpPr txBox="1"/>
          <p:nvPr/>
        </p:nvSpPr>
        <p:spPr>
          <a:xfrm>
            <a:off x="5416446" y="5962482"/>
            <a:ext cx="5518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cdn.pixabay.com</a:t>
            </a:r>
            <a:r>
              <a:rPr lang="en-US" sz="1200" dirty="0"/>
              <a:t>/photo/2014/05/14/10/35/printers-344016_960_720.jpg</a:t>
            </a:r>
          </a:p>
        </p:txBody>
      </p:sp>
    </p:spTree>
    <p:extLst>
      <p:ext uri="{BB962C8B-B14F-4D97-AF65-F5344CB8AC3E}">
        <p14:creationId xmlns:p14="http://schemas.microsoft.com/office/powerpoint/2010/main" val="253462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F9A6-6D01-5F43-962F-B0C9C508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Maatriksprinter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821E1-AD01-7B40-A3AC-B160E145B7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1508" y="618518"/>
            <a:ext cx="6310859" cy="35498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7AB51-1DBB-3A47-9799-C9242E97663B}"/>
              </a:ext>
            </a:extLst>
          </p:cNvPr>
          <p:cNvSpPr/>
          <p:nvPr/>
        </p:nvSpPr>
        <p:spPr>
          <a:xfrm>
            <a:off x="5321508" y="4168376"/>
            <a:ext cx="63108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www.google.com</a:t>
            </a:r>
            <a:r>
              <a:rPr lang="en-US" sz="1400" dirty="0"/>
              <a:t>/</a:t>
            </a:r>
            <a:r>
              <a:rPr lang="en-US" sz="1400" dirty="0" err="1"/>
              <a:t>url?sa</a:t>
            </a:r>
            <a:r>
              <a:rPr lang="en-US" sz="1400" dirty="0"/>
              <a:t>=</a:t>
            </a:r>
            <a:r>
              <a:rPr lang="en-US" sz="1400" dirty="0" err="1"/>
              <a:t>i&amp;source</a:t>
            </a:r>
            <a:r>
              <a:rPr lang="en-US" sz="1400" dirty="0"/>
              <a:t>=</a:t>
            </a:r>
            <a:r>
              <a:rPr lang="en-US" sz="1400" dirty="0" err="1"/>
              <a:t>images&amp;cd</a:t>
            </a:r>
            <a:r>
              <a:rPr lang="en-US" sz="1400" dirty="0"/>
              <a:t>=&amp;</a:t>
            </a:r>
            <a:r>
              <a:rPr lang="en-US" sz="1400" dirty="0" err="1"/>
              <a:t>ved</a:t>
            </a:r>
            <a:r>
              <a:rPr lang="en-US" sz="1400" dirty="0"/>
              <a:t>=2ahUKEwjM2ZK0z5TlAhUStosKHdeHCUMQjRx6BAgBEAQ&amp;url=https%3A%2F%2Fcommons.wikimedia.org%2Fwiki%2FFile%3APrinter_dot_matrix_EPSON_VP-500.jpg&amp;psig=AOvVaw058Oj2Dg6CrWWS_-GJSg_R&amp;ust=1570897481077034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A3159-9B9D-9B48-9A62-F7D0EDBAE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07" y="4544519"/>
            <a:ext cx="4610100" cy="1447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068568-27DE-DA4D-9F56-F75026DC7C2B}"/>
              </a:ext>
            </a:extLst>
          </p:cNvPr>
          <p:cNvSpPr/>
          <p:nvPr/>
        </p:nvSpPr>
        <p:spPr>
          <a:xfrm>
            <a:off x="711407" y="6085363"/>
            <a:ext cx="4610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cdn.comboink.com</a:t>
            </a:r>
            <a:r>
              <a:rPr lang="en-US" sz="1400" dirty="0"/>
              <a:t>/blog/wp-content/uploads/2018/05/dot-matrix-example-</a:t>
            </a:r>
            <a:r>
              <a:rPr lang="en-US" sz="1400" dirty="0" err="1"/>
              <a:t>text.png</a:t>
            </a:r>
            <a:endParaRPr lang="en-US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39DAF7-B638-554A-9327-2176622A5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985224" cy="205269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Väga</a:t>
            </a:r>
            <a:r>
              <a:rPr lang="en-US" dirty="0"/>
              <a:t> </a:t>
            </a:r>
            <a:r>
              <a:rPr lang="en-US" dirty="0" err="1"/>
              <a:t>odav</a:t>
            </a:r>
            <a:r>
              <a:rPr lang="en-US" dirty="0"/>
              <a:t> </a:t>
            </a:r>
            <a:r>
              <a:rPr lang="en-US" dirty="0" err="1"/>
              <a:t>kasutada</a:t>
            </a:r>
            <a:endParaRPr lang="en-US" dirty="0"/>
          </a:p>
          <a:p>
            <a:r>
              <a:rPr lang="en-US" dirty="0" err="1"/>
              <a:t>Suur</a:t>
            </a:r>
            <a:r>
              <a:rPr lang="en-US" dirty="0"/>
              <a:t> </a:t>
            </a:r>
            <a:r>
              <a:rPr lang="en-US" dirty="0" err="1"/>
              <a:t>müratase</a:t>
            </a:r>
            <a:endParaRPr lang="en-US" dirty="0"/>
          </a:p>
          <a:p>
            <a:r>
              <a:rPr lang="en-US" dirty="0" err="1"/>
              <a:t>Aeglane</a:t>
            </a:r>
            <a:endParaRPr lang="en-US" dirty="0"/>
          </a:p>
          <a:p>
            <a:r>
              <a:rPr lang="en-US" dirty="0"/>
              <a:t>Hind </a:t>
            </a:r>
            <a:r>
              <a:rPr lang="en-US" dirty="0" err="1"/>
              <a:t>alates</a:t>
            </a:r>
            <a:r>
              <a:rPr lang="en-US" dirty="0"/>
              <a:t> u 200.-</a:t>
            </a:r>
          </a:p>
        </p:txBody>
      </p:sp>
    </p:spTree>
    <p:extLst>
      <p:ext uri="{BB962C8B-B14F-4D97-AF65-F5344CB8AC3E}">
        <p14:creationId xmlns:p14="http://schemas.microsoft.com/office/powerpoint/2010/main" val="272601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32368</TotalTime>
  <Words>1600</Words>
  <Application>Microsoft Macintosh PowerPoint</Application>
  <PresentationFormat>Widescreen</PresentationFormat>
  <Paragraphs>237</Paragraphs>
  <Slides>31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Tw Cen MT</vt:lpstr>
      <vt:lpstr>Circuit</vt:lpstr>
      <vt:lpstr>Riistvara ja operatsioonisüsteemide alused  HKI5085.HK </vt:lpstr>
      <vt:lpstr>Tänane tund</vt:lpstr>
      <vt:lpstr>LISASEADMED</vt:lpstr>
      <vt:lpstr>Monitor</vt:lpstr>
      <vt:lpstr>PowerPoint Presentation</vt:lpstr>
      <vt:lpstr>LCD/LED</vt:lpstr>
      <vt:lpstr>PRINTER</vt:lpstr>
      <vt:lpstr>Printer</vt:lpstr>
      <vt:lpstr>Maatriksprinter</vt:lpstr>
      <vt:lpstr>PowerPoint Presentation</vt:lpstr>
      <vt:lpstr>Tindiprinter</vt:lpstr>
      <vt:lpstr>EPSON ECOTANK</vt:lpstr>
      <vt:lpstr>Laserprinter</vt:lpstr>
      <vt:lpstr>Laserprinter</vt:lpstr>
      <vt:lpstr>3D printer</vt:lpstr>
      <vt:lpstr>Skänner</vt:lpstr>
      <vt:lpstr>Skänner</vt:lpstr>
      <vt:lpstr>Multifunktsionaalne printer</vt:lpstr>
      <vt:lpstr>UPS (Katkematu toitepinge allikas)</vt:lpstr>
      <vt:lpstr>Operatsioonisüsteemid</vt:lpstr>
      <vt:lpstr>süsteemitarkvara komplekt, mille laadib alglaadur arvuti käivitamisel: </vt:lpstr>
      <vt:lpstr>Operatsioonisüsteemid</vt:lpstr>
      <vt:lpstr>Operatsioonisüsteemi ülesehitus</vt:lpstr>
      <vt:lpstr>Operatsioonisüsteemi Põhiülesanded</vt:lpstr>
      <vt:lpstr>Protsessihaldus</vt:lpstr>
      <vt:lpstr>protsessihaldus</vt:lpstr>
      <vt:lpstr>Mäluhaldus</vt:lpstr>
      <vt:lpstr>Virtuaalmälu</vt:lpstr>
      <vt:lpstr>Mälukaitse</vt:lpstr>
      <vt:lpstr>Kodune töö</vt:lpstr>
      <vt:lpstr>Allikad: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Riistvara ja operatsioonisüsteemide alused</dc:title>
  <dc:creator>Microsoft Office User</dc:creator>
  <cp:lastModifiedBy>Microsoft Office User</cp:lastModifiedBy>
  <cp:revision>262</cp:revision>
  <dcterms:created xsi:type="dcterms:W3CDTF">2019-08-18T10:01:28Z</dcterms:created>
  <dcterms:modified xsi:type="dcterms:W3CDTF">2021-03-31T11:03:05Z</dcterms:modified>
</cp:coreProperties>
</file>